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1" r:id="rId1"/>
    <p:sldMasterId id="2147483700" r:id="rId2"/>
    <p:sldMasterId id="2147483737" r:id="rId3"/>
  </p:sldMasterIdLst>
  <p:notesMasterIdLst>
    <p:notesMasterId r:id="rId58"/>
  </p:notesMasterIdLst>
  <p:handoutMasterIdLst>
    <p:handoutMasterId r:id="rId59"/>
  </p:handoutMasterIdLst>
  <p:sldIdLst>
    <p:sldId id="362" r:id="rId4"/>
    <p:sldId id="312" r:id="rId5"/>
    <p:sldId id="389" r:id="rId6"/>
    <p:sldId id="399" r:id="rId7"/>
    <p:sldId id="388" r:id="rId8"/>
    <p:sldId id="328" r:id="rId9"/>
    <p:sldId id="350" r:id="rId10"/>
    <p:sldId id="353" r:id="rId11"/>
    <p:sldId id="354" r:id="rId12"/>
    <p:sldId id="351" r:id="rId13"/>
    <p:sldId id="356" r:id="rId14"/>
    <p:sldId id="357" r:id="rId15"/>
    <p:sldId id="415" r:id="rId16"/>
    <p:sldId id="330" r:id="rId17"/>
    <p:sldId id="413" r:id="rId18"/>
    <p:sldId id="364" r:id="rId19"/>
    <p:sldId id="390" r:id="rId20"/>
    <p:sldId id="407" r:id="rId21"/>
    <p:sldId id="391" r:id="rId22"/>
    <p:sldId id="392" r:id="rId23"/>
    <p:sldId id="409" r:id="rId24"/>
    <p:sldId id="408" r:id="rId25"/>
    <p:sldId id="393" r:id="rId26"/>
    <p:sldId id="394" r:id="rId27"/>
    <p:sldId id="395" r:id="rId28"/>
    <p:sldId id="396" r:id="rId29"/>
    <p:sldId id="397" r:id="rId30"/>
    <p:sldId id="374" r:id="rId31"/>
    <p:sldId id="411" r:id="rId32"/>
    <p:sldId id="412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4" r:id="rId44"/>
    <p:sldId id="346" r:id="rId45"/>
    <p:sldId id="425" r:id="rId46"/>
    <p:sldId id="416" r:id="rId47"/>
    <p:sldId id="417" r:id="rId48"/>
    <p:sldId id="418" r:id="rId49"/>
    <p:sldId id="419" r:id="rId50"/>
    <p:sldId id="420" r:id="rId51"/>
    <p:sldId id="421" r:id="rId52"/>
    <p:sldId id="422" r:id="rId53"/>
    <p:sldId id="423" r:id="rId54"/>
    <p:sldId id="424" r:id="rId55"/>
    <p:sldId id="426" r:id="rId56"/>
    <p:sldId id="382" r:id="rId57"/>
  </p:sldIdLst>
  <p:sldSz cx="9144000" cy="6858000" type="screen4x3"/>
  <p:notesSz cx="6797675" cy="9926638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80678" autoAdjust="0"/>
  </p:normalViewPr>
  <p:slideViewPr>
    <p:cSldViewPr>
      <p:cViewPr varScale="1">
        <p:scale>
          <a:sx n="60" d="100"/>
          <a:sy n="60" d="100"/>
        </p:scale>
        <p:origin x="165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74" y="0"/>
            <a:ext cx="2945659" cy="498056"/>
          </a:xfrm>
          <a:prstGeom prst="rect">
            <a:avLst/>
          </a:prstGeom>
        </p:spPr>
        <p:txBody>
          <a:bodyPr vert="horz" lIns="90992" tIns="45496" rIns="90992" bIns="45496" rtlCol="1"/>
          <a:lstStyle>
            <a:lvl1pPr algn="l">
              <a:defRPr sz="1200"/>
            </a:lvl1pPr>
          </a:lstStyle>
          <a:p>
            <a:fld id="{062F254E-3DC2-43E6-A5EB-6251C903A256}" type="datetimeFigureOut">
              <a:rPr lang="fa-IR" smtClean="0"/>
              <a:t>24/03/1445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52016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74" y="9428583"/>
            <a:ext cx="2945659" cy="498055"/>
          </a:xfrm>
          <a:prstGeom prst="rect">
            <a:avLst/>
          </a:prstGeom>
        </p:spPr>
        <p:txBody>
          <a:bodyPr vert="horz" lIns="90992" tIns="45496" rIns="90992" bIns="45496" rtlCol="1" anchor="b"/>
          <a:lstStyle>
            <a:lvl1pPr algn="l">
              <a:defRPr sz="1200"/>
            </a:lvl1pPr>
          </a:lstStyle>
          <a:p>
            <a:fld id="{651A5187-D184-4930-A930-2081D9F67A7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26292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1"/>
          <a:lstStyle>
            <a:lvl1pPr algn="l">
              <a:defRPr sz="1200"/>
            </a:lvl1pPr>
          </a:lstStyle>
          <a:p>
            <a:fld id="{55E48955-9FE2-4079-907D-CA0E99B645C4}" type="datetimeFigureOut">
              <a:rPr lang="fa-IR" smtClean="0"/>
              <a:pPr/>
              <a:t>24/03/1445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92" tIns="45496" rIns="90992" bIns="45496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52016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74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1" anchor="b"/>
          <a:lstStyle>
            <a:lvl1pPr algn="l">
              <a:defRPr sz="1200"/>
            </a:lvl1pPr>
          </a:lstStyle>
          <a:p>
            <a:fld id="{4E575FCA-F18D-446B-8C58-E385C0B81B2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2637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fa-IR" dirty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C77CC9-5696-446B-989E-EC586A030BE5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99965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BDEF0-6E60-4F07-ADE0-7614E6348F11}" type="slidenum">
              <a:rPr lang="ar-SA"/>
              <a:pPr/>
              <a:t>35</a:t>
            </a:fld>
            <a:endParaRPr lang="es-E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7689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1FF9EE-0FFC-4B96-9FEB-7144C1A8B189}" type="slidenum">
              <a:rPr lang="ar-SA"/>
              <a:pPr/>
              <a:t>36</a:t>
            </a:fld>
            <a:endParaRPr lang="es-E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45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E5BAA4-9A3E-448B-9220-5D0071219B4B}" type="slidenum">
              <a:rPr lang="ar-SA"/>
              <a:pPr/>
              <a:t>37</a:t>
            </a:fld>
            <a:endParaRPr lang="es-E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065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72ACBF-E24E-4CAB-8821-605BE0E4B7A5}" type="slidenum">
              <a:rPr lang="ar-SA"/>
              <a:pPr/>
              <a:t>38</a:t>
            </a:fld>
            <a:endParaRPr lang="es-E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50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D22F76-791B-4E70-85E7-CCAFC97E9D30}" type="slidenum">
              <a:rPr lang="ar-SA"/>
              <a:pPr/>
              <a:t>39</a:t>
            </a:fld>
            <a:endParaRPr lang="es-E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586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2FCEAF-AC0D-4003-AADC-B81D0D549AA5}" type="slidenum">
              <a:rPr lang="ar-SA"/>
              <a:pPr/>
              <a:t>40</a:t>
            </a:fld>
            <a:endParaRPr lang="es-E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471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7E0C7C-BC42-4A56-B739-973FDDBDCF6B}" type="slidenum">
              <a:rPr lang="ar-SA"/>
              <a:pPr/>
              <a:t>41</a:t>
            </a:fld>
            <a:endParaRPr lang="es-E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4109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3EADD7-E1C1-459D-918F-98B426101675}" type="slidenum">
              <a:rPr lang="ar-SA"/>
              <a:pPr/>
              <a:t>42</a:t>
            </a:fld>
            <a:endParaRPr lang="es-E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293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fa-IR"/>
              <a:t>هرکدام از این موارد یک الگوریتم دارد. ما هم باید در کارهایمان الگوریتم هایی را دنبال کنیم. لازم نیست خیلی عجیب و غریب باشد. می دانم گیج می شوید اما هدف به فکر انداختن است. پاورپوینت را روی وبلاگ تشکیلات می گذارم.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DED2CE-52B5-4DE5-A63C-9AA813986FD2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19442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D6DB29-0A38-4A51-8DE6-D784A2538ABC}" type="slidenum">
              <a:rPr lang="en-US"/>
              <a:pPr/>
              <a:t>23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41631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cs typeface="Arial" pitchFamily="34" charset="0"/>
              </a:rPr>
              <a:t>Pheromone</a:t>
            </a:r>
            <a:r>
              <a:rPr lang="fa-IR"/>
              <a:t> به تدريج تبخير می شود.</a:t>
            </a:r>
          </a:p>
          <a:p>
            <a:pPr>
              <a:spcBef>
                <a:spcPct val="0"/>
              </a:spcBef>
            </a:pPr>
            <a:r>
              <a:rPr lang="fa-IR"/>
              <a:t>اين یکی از ضروريات پويا بودن الگوريتم است.</a:t>
            </a:r>
          </a:p>
          <a:p>
            <a:pPr>
              <a:spcBef>
                <a:spcPct val="0"/>
              </a:spcBef>
            </a:pPr>
            <a:r>
              <a:rPr lang="fa-IR"/>
              <a:t>انتقال از مسيرهای کوتاه به مسيرهای کوتاه تر بدون تبخير </a:t>
            </a:r>
            <a:r>
              <a:rPr lang="en-US">
                <a:cs typeface="Arial" pitchFamily="34" charset="0"/>
              </a:rPr>
              <a:t>pheromone</a:t>
            </a:r>
            <a:r>
              <a:rPr lang="fa-IR"/>
              <a:t> در مسيرهای قديمی امکان پذير نخواهد بود. </a:t>
            </a:r>
            <a:endParaRPr lang="en-US">
              <a:cs typeface="Arial" pitchFamily="34" charset="0"/>
            </a:endParaRPr>
          </a:p>
          <a:p>
            <a:pPr>
              <a:spcBef>
                <a:spcPct val="0"/>
              </a:spcBef>
            </a:pPr>
            <a:endParaRPr lang="fa-IR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32C95F-4E4D-46B5-9746-5CC91F5F3CF4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6809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fa-IR"/>
              <a:t>مورچه های قبلی الزاما  کوتاه ترين مسيررا انتخاب نکرده اند</a:t>
            </a:r>
          </a:p>
          <a:p>
            <a:pPr>
              <a:spcBef>
                <a:spcPct val="0"/>
              </a:spcBef>
            </a:pPr>
            <a:r>
              <a:rPr lang="fa-IR"/>
              <a:t>انتخاب مسيرهای جديد می تواند منجر به يافتن مسيرهای کوتاه تر بشود</a:t>
            </a:r>
          </a:p>
          <a:p>
            <a:pPr>
              <a:spcBef>
                <a:spcPct val="0"/>
              </a:spcBef>
            </a:pPr>
            <a:r>
              <a:rPr lang="fa-IR"/>
              <a:t>در نهايت اين منتهی به يافتن کوتاه ترين مسير می شود</a:t>
            </a:r>
          </a:p>
          <a:p>
            <a:pPr>
              <a:spcBef>
                <a:spcPct val="0"/>
              </a:spcBef>
            </a:pPr>
            <a:endParaRPr lang="fa-IR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FC38A4-B839-4217-B255-F08CB19035A4}" type="slidenum">
              <a:rPr lang="fa-IR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6517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EE24E-396C-4931-B212-2358DE862BE1}" type="slidenum">
              <a:rPr lang="ar-SA"/>
              <a:pPr/>
              <a:t>31</a:t>
            </a:fld>
            <a:endParaRPr lang="es-E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058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023F36-6FCE-4F17-811A-E39540AFA386}" type="slidenum">
              <a:rPr lang="ar-SA"/>
              <a:pPr/>
              <a:t>32</a:t>
            </a:fld>
            <a:endParaRPr lang="es-E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7652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88884C-0F83-4D98-82CC-CEBF030F5A93}" type="slidenum">
              <a:rPr lang="ar-SA"/>
              <a:pPr/>
              <a:t>33</a:t>
            </a:fld>
            <a:endParaRPr lang="es-E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8116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771B6B-AF19-456D-AC98-C21092A83D89}" type="slidenum">
              <a:rPr lang="ar-SA"/>
              <a:pPr/>
              <a:t>34</a:t>
            </a:fld>
            <a:endParaRPr lang="es-E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730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23272-C738-4A4B-B11F-A4F211F80B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91611-FA7A-403B-A0F0-DFEAC620B5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BCC13-4D4A-4FAF-AA75-4E67599358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DB1242-7959-4BEC-8D74-E2DCBAC9A1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86CBD46-D53A-4C72-92CB-536EAB0BF7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707E0F-09AF-4E92-BD94-29CCE015EE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A8D98-AB4E-4AD6-843A-D0887DDAF5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86CBD46-D53A-4C72-92CB-536EAB0BF7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10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7DD67-8B25-4982-9045-076D993855FD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29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B5AF0-3B12-4AA5-ADA6-6426C1E54C38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78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4423A-70FE-4046-9F30-079E5B348469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7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1A9B0-8589-42B5-8481-CC4529183F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EA6F2-FCCC-4C0B-834C-9A9130967A12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67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65FE-252D-4311-BCB5-6B0B3EC67D36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14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E8EE-97E5-459E-B8E5-FA355DAC7669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64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86B2-8025-4671-A086-6274AF234383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140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84C0-826D-4070-B0D4-6C6EEACB3856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606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BB28-685B-4168-9BF5-10AC3B9E34CD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414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F6EC8-790C-423D-92A5-0E34C29C1AC3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61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4C629-EE6A-457B-A1C9-5816058C70C8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6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19A86-5DE8-4811-9764-073DE9978B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C25DC-C1A6-443F-BE98-BFE2482B6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CC9B2-F74C-4D81-AA00-9DB5383ADC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4975B-96EF-465B-8E0F-87B635616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A9B16-8C0C-40A7-BFBB-B594C23D0A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223D-A955-4227-87FB-30858261C0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09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09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B5D2D5-F4F2-4988-92C5-9C11646F1B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24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5D2D5-F4F2-4988-92C5-9C11646F1B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8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9" descr="D:\Documents and Settings\8350252\Desktop\Design\My Pictures\Erfani\Persian\benamekho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261462" cy="5143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:\我的文档\My Pictures\快乐的19种方法\要有目标和追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1"/>
            <a:ext cx="6429420" cy="4979229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42910" y="285728"/>
            <a:ext cx="7824790" cy="135732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هوش طبیعی :گاهی روشی برای فرار از مرگ است!</a:t>
            </a:r>
          </a:p>
        </p:txBody>
      </p:sp>
      <p:pic>
        <p:nvPicPr>
          <p:cNvPr id="4" name="Picture 3" descr="8NCAMBC7DBCA1T9EFFCA4N2I0XCAYDBCG7CAADTY7VCA5MOCMRCAKGC95MCAQD3S7KCALFKGHJCAVBLZ6PCA06QOMWCAEFZYIECATMTJOCCA5ZGJ69CAHGRX0JCAG1LVN8CA1NQHIBCAN1XGTZCA1I32WS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6120940"/>
            <a:ext cx="928662" cy="737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28596" y="357166"/>
            <a:ext cx="8215370" cy="135732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هوش طبیعی :گاهی زندگی در کنار </a:t>
            </a:r>
            <a:r>
              <a:rPr kumimoji="0" lang="fa-IR" sz="4400" b="0" i="0" u="none" strike="noStrike" kern="1200" cap="small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انسانهاست</a:t>
            </a:r>
            <a:r>
              <a:rPr kumimoji="0" lang="fa-IR" sz="4400" b="0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!</a:t>
            </a:r>
          </a:p>
        </p:txBody>
      </p:sp>
      <p:pic>
        <p:nvPicPr>
          <p:cNvPr id="5" name="Picture 4" descr="F:\我的文档\My Pictures\快乐的19种方法\4。乐于助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3"/>
            <a:ext cx="6429420" cy="4369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42910" y="285728"/>
            <a:ext cx="7824790" cy="135732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هوش طبیعی :گاهی احتیاط است!</a:t>
            </a:r>
          </a:p>
        </p:txBody>
      </p:sp>
      <p:pic>
        <p:nvPicPr>
          <p:cNvPr id="4" name="Picture 4" descr="F:\我的文档\My Pictures\快乐的19种方法\16。有空来家坛坐坐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317558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27584" y="1988840"/>
            <a:ext cx="7824790" cy="135732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400" cap="small" dirty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به هر حال هوش طبیعی 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400" cap="small" dirty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الگوریتمی است که از سوی موجودات به منظور رسیدن به هدف ارائه می شود.</a:t>
            </a:r>
            <a:endParaRPr kumimoji="0" lang="fa-IR" sz="44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5" name="Picture 2" descr="Image result for â«ÙÙÙÚØ§Ø±Øª Ø§ÙÚ¯ÙØ±ÛØªÙ Ø¬ÙØ´ ÙÙØ±Ø¨Ø§ØºÙâ¬â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852" y="2883054"/>
            <a:ext cx="2448181" cy="183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346162"/>
            <a:ext cx="1711073" cy="12652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897" y="4117826"/>
            <a:ext cx="2552700" cy="1790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7229" y="5013176"/>
            <a:ext cx="29527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8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i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71604" y="1142984"/>
            <a:ext cx="5643602" cy="4235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5720" y="428604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4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Zar" pitchFamily="2" charset="-78"/>
              </a:rPr>
              <a:t>هوش طبیعی جمعی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57158" y="5572140"/>
            <a:ext cx="8001024" cy="8572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Swarm intelligence </a:t>
            </a:r>
            <a:endParaRPr lang="fa-IR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200" b="1" dirty="0">
                <a:solidFill>
                  <a:schemeClr val="tx1"/>
                </a:solidFill>
                <a:cs typeface="B Nazanin" panose="00000400000000000000" pitchFamily="2" charset="-78"/>
              </a:rPr>
              <a:t>برخی از مهمترین الگوریتمهایی که از طبیعت الهام گرفته شده است: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712968" cy="4873752"/>
          </a:xfrm>
        </p:spPr>
        <p:txBody>
          <a:bodyPr>
            <a:norm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fa-IR" b="1" dirty="0">
                <a:cs typeface="B Nazanin" panose="00000400000000000000" pitchFamily="2" charset="-78"/>
              </a:rPr>
              <a:t>الگوریتم کلونی مورچه ها (</a:t>
            </a:r>
            <a:r>
              <a:rPr lang="en-US" b="1" dirty="0">
                <a:cs typeface="B Nazanin" panose="00000400000000000000" pitchFamily="2" charset="-78"/>
              </a:rPr>
              <a:t>Ant Colony</a:t>
            </a:r>
            <a:r>
              <a:rPr lang="fa-IR" b="1" dirty="0">
                <a:cs typeface="B Nazanin" panose="00000400000000000000" pitchFamily="2" charset="-78"/>
              </a:rPr>
              <a:t>)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b="1" dirty="0">
                <a:cs typeface="B Nazanin" panose="00000400000000000000" pitchFamily="2" charset="-78"/>
              </a:rPr>
              <a:t>الگوریتم اجتماع پرندگان (</a:t>
            </a:r>
            <a:r>
              <a:rPr lang="en-US" b="1" dirty="0" err="1">
                <a:cs typeface="B Nazanin" panose="00000400000000000000" pitchFamily="2" charset="-78"/>
              </a:rPr>
              <a:t>Pso</a:t>
            </a:r>
            <a:r>
              <a:rPr lang="en-US" b="1" dirty="0">
                <a:cs typeface="B Nazanin" panose="00000400000000000000" pitchFamily="2" charset="-78"/>
              </a:rPr>
              <a:t> Algorithm</a:t>
            </a:r>
            <a:r>
              <a:rPr lang="fa-IR" b="1" dirty="0">
                <a:cs typeface="B Nazanin" panose="00000400000000000000" pitchFamily="2" charset="-78"/>
              </a:rPr>
              <a:t>)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b="1" dirty="0">
                <a:cs typeface="B Nazanin" panose="00000400000000000000" pitchFamily="2" charset="-78"/>
              </a:rPr>
              <a:t>الگوریتم ژنتیک (</a:t>
            </a:r>
            <a:r>
              <a:rPr lang="en-US" b="1" dirty="0">
                <a:cs typeface="B Nazanin" panose="00000400000000000000" pitchFamily="2" charset="-78"/>
              </a:rPr>
              <a:t>Genetic Algorithm</a:t>
            </a:r>
            <a:r>
              <a:rPr lang="fa-IR" b="1" dirty="0">
                <a:cs typeface="B Nazanin" panose="00000400000000000000" pitchFamily="2" charset="-78"/>
              </a:rPr>
              <a:t>)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b="1" dirty="0">
                <a:cs typeface="B Nazanin" panose="00000400000000000000" pitchFamily="2" charset="-78"/>
              </a:rPr>
              <a:t>الگوریتم کلونی زنبور عسل </a:t>
            </a:r>
            <a:r>
              <a:rPr lang="en-US" b="1" dirty="0">
                <a:cs typeface="B Nazanin" panose="00000400000000000000" pitchFamily="2" charset="-78"/>
              </a:rPr>
              <a:t>Bee Colony Algorithm </a:t>
            </a:r>
            <a:endParaRPr lang="fa-IR" b="1" dirty="0">
              <a:cs typeface="B Nazanin" panose="00000400000000000000" pitchFamily="2" charset="-78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fa-IR" b="1" dirty="0">
                <a:cs typeface="B Nazanin" panose="00000400000000000000" pitchFamily="2" charset="-78"/>
              </a:rPr>
              <a:t> الگوریتم کرم شبتاب (</a:t>
            </a:r>
            <a:r>
              <a:rPr lang="en-US" b="1" dirty="0">
                <a:cs typeface="B Nazanin" panose="00000400000000000000" pitchFamily="2" charset="-78"/>
              </a:rPr>
              <a:t>Firefly Algorithm </a:t>
            </a:r>
            <a:r>
              <a:rPr lang="fa-IR" b="1" dirty="0">
                <a:cs typeface="B Nazanin" panose="00000400000000000000" pitchFamily="2" charset="-78"/>
              </a:rPr>
              <a:t>)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b="1" dirty="0">
                <a:cs typeface="B Nazanin" panose="00000400000000000000" pitchFamily="2" charset="-78"/>
              </a:rPr>
              <a:t>الگوریتم جهش غورباقه (</a:t>
            </a:r>
            <a:r>
              <a:rPr lang="en-US" b="1" dirty="0">
                <a:cs typeface="B Nazanin" panose="00000400000000000000" pitchFamily="2" charset="-78"/>
              </a:rPr>
              <a:t>shuffled Flog Lapping</a:t>
            </a:r>
            <a:r>
              <a:rPr lang="fa-IR" b="1" dirty="0">
                <a:cs typeface="B Nazanin" panose="00000400000000000000" pitchFamily="2" charset="-78"/>
              </a:rPr>
              <a:t>)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b="1" dirty="0">
                <a:cs typeface="B Nazanin" panose="00000400000000000000" pitchFamily="2" charset="-78"/>
              </a:rPr>
              <a:t> الگوریتم علف هرز(</a:t>
            </a:r>
            <a:r>
              <a:rPr lang="en-US" b="1" dirty="0">
                <a:cs typeface="B Nazanin" panose="00000400000000000000" pitchFamily="2" charset="-78"/>
              </a:rPr>
              <a:t>Invasive Weed Optimization </a:t>
            </a:r>
            <a:r>
              <a:rPr lang="fa-IR" b="1" dirty="0">
                <a:cs typeface="B Nazanin" panose="00000400000000000000" pitchFamily="2" charset="-78"/>
              </a:rPr>
              <a:t>)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b="1" dirty="0">
                <a:cs typeface="B Nazanin" panose="00000400000000000000" pitchFamily="2" charset="-78"/>
              </a:rPr>
              <a:t>-الگوریتم جستجوی هارمونی </a:t>
            </a:r>
            <a:r>
              <a:rPr lang="en-US" b="1" dirty="0">
                <a:cs typeface="B Nazanin" panose="00000400000000000000" pitchFamily="2" charset="-78"/>
              </a:rPr>
              <a:t>Harmony Search Algorithm </a:t>
            </a:r>
            <a:endParaRPr lang="fa-IR" b="1" dirty="0">
              <a:cs typeface="B Nazanin" panose="00000400000000000000" pitchFamily="2" charset="-78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fa-IR" b="1" dirty="0">
                <a:cs typeface="B Nazanin" panose="00000400000000000000" pitchFamily="2" charset="-78"/>
              </a:rPr>
              <a:t>-الگوریتم بهینه سازی تجمعی ذرات </a:t>
            </a:r>
            <a:r>
              <a:rPr lang="en-US" sz="2000" b="1" dirty="0">
                <a:cs typeface="B Nazanin" panose="00000400000000000000" pitchFamily="2" charset="-78"/>
              </a:rPr>
              <a:t>Particle Swarm Optimization</a:t>
            </a:r>
            <a:r>
              <a:rPr lang="en-US" b="1" dirty="0">
                <a:cs typeface="B Nazanin" panose="00000400000000000000" pitchFamily="2" charset="-78"/>
              </a:rPr>
              <a:t/>
            </a:r>
            <a:br>
              <a:rPr lang="en-US" b="1" dirty="0">
                <a:cs typeface="B Nazanin" panose="00000400000000000000" pitchFamily="2" charset="-78"/>
              </a:rPr>
            </a:br>
            <a:endParaRPr lang="fa-IR" b="1" dirty="0">
              <a:cs typeface="B Nazanin" panose="00000400000000000000" pitchFamily="2" charset="-78"/>
            </a:endParaRPr>
          </a:p>
          <a:p>
            <a:pPr marL="457200" indent="-457200" algn="r" rtl="1">
              <a:buFont typeface="+mj-lt"/>
              <a:buAutoNum type="arabicPeriod"/>
            </a:pPr>
            <a:endParaRPr lang="fa-IR" b="1" dirty="0">
              <a:cs typeface="B Nazanin" panose="00000400000000000000" pitchFamily="2" charset="-78"/>
            </a:endParaRPr>
          </a:p>
          <a:p>
            <a:pPr algn="r" rtl="1"/>
            <a:endParaRPr lang="fa-IR" b="1" dirty="0">
              <a:cs typeface="B Nazanin" panose="00000400000000000000" pitchFamily="2" charset="-78"/>
            </a:endParaRPr>
          </a:p>
          <a:p>
            <a:pPr algn="r" rtl="1"/>
            <a:endParaRPr lang="fa-IR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7777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3072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F017E4-D6E2-46E9-A3C2-F4622E611263}" type="slidenum">
              <a:rPr lang="fa-IR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a-IR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571501"/>
            <a:ext cx="814390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000" b="1" i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B Zar" pitchFamily="2" charset="-78"/>
              </a:rPr>
              <a:t>هوش جمعی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Zar" pitchFamily="2" charset="-78"/>
              </a:rPr>
              <a:t>Swarm Intelligence</a:t>
            </a:r>
            <a:r>
              <a:rPr lang="fa-IR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Zar" pitchFamily="2" charset="-78"/>
              </a:rPr>
              <a:t> </a:t>
            </a:r>
            <a:endParaRPr lang="fa-IR" sz="4000" b="1" i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B Zar" pitchFamily="2" charset="-7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71500" y="1428750"/>
            <a:ext cx="8215313" cy="4500563"/>
          </a:xfrm>
          <a:prstGeom prst="rect">
            <a:avLst/>
          </a:prstGeom>
        </p:spPr>
        <p:txBody>
          <a:bodyPr/>
          <a:lstStyle/>
          <a:p>
            <a:pPr marL="34290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sz="3600" dirty="0">
                <a:solidFill>
                  <a:sysClr val="windowText" lastClr="000000"/>
                </a:solidFill>
                <a:latin typeface="+mn-lt"/>
                <a:cs typeface="B Zar" pitchFamily="2" charset="-78"/>
              </a:rPr>
              <a:t>هوش اجتماعی</a:t>
            </a:r>
            <a:r>
              <a:rPr lang="fa-IR" sz="2800" dirty="0">
                <a:solidFill>
                  <a:sysClr val="windowText" lastClr="000000"/>
                </a:solidFill>
                <a:latin typeface="+mn-lt"/>
                <a:cs typeface="B Zar" pitchFamily="2" charset="-78"/>
              </a:rPr>
              <a:t>تعامل جزئی تعداد زيادی عوامل ساده برای حصول یک هدف کلی است</a:t>
            </a:r>
          </a:p>
          <a:p>
            <a:pPr marL="34290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sz="2800" dirty="0">
                <a:solidFill>
                  <a:sysClr val="windowText" lastClr="000000"/>
                </a:solidFill>
                <a:latin typeface="+mn-lt"/>
                <a:cs typeface="B Zar" pitchFamily="2" charset="-78"/>
              </a:rPr>
              <a:t>خصوصيات هوش جمعی عبارتند از:</a:t>
            </a:r>
          </a:p>
          <a:p>
            <a:pPr marL="742950" lvl="1" indent="-28575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a-IR" sz="2800" dirty="0">
                <a:solidFill>
                  <a:sysClr val="windowText" lastClr="000000"/>
                </a:solidFill>
                <a:latin typeface="+mn-lt"/>
                <a:cs typeface="B Zar" pitchFamily="2" charset="-78"/>
              </a:rPr>
              <a:t>عوامل ساده اند </a:t>
            </a:r>
          </a:p>
          <a:p>
            <a:pPr marL="742950" lvl="1" indent="-28575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a-IR" sz="2800" dirty="0">
                <a:solidFill>
                  <a:sysClr val="windowText" lastClr="000000"/>
                </a:solidFill>
                <a:latin typeface="+mn-lt"/>
                <a:cs typeface="B Zar" pitchFamily="2" charset="-78"/>
              </a:rPr>
              <a:t>عوامل به صورت غيرمستقيم با هم ارتباط برقرار می کنند</a:t>
            </a:r>
          </a:p>
          <a:p>
            <a:pPr marL="742950" lvl="1" indent="-28575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a-IR" sz="2800" dirty="0">
                <a:solidFill>
                  <a:sysClr val="windowText" lastClr="000000"/>
                </a:solidFill>
                <a:latin typeface="+mn-lt"/>
                <a:cs typeface="B Zar" pitchFamily="2" charset="-78"/>
              </a:rPr>
              <a:t>رفتار کلی پيچیده از رفتارهای جزئی ساده عوامل حاصل می شود </a:t>
            </a:r>
          </a:p>
          <a:p>
            <a:pPr marL="742950" lvl="1" indent="-28575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a-IR" sz="2800" dirty="0">
                <a:solidFill>
                  <a:sysClr val="windowText" lastClr="000000"/>
                </a:solidFill>
                <a:latin typeface="+mn-lt"/>
                <a:cs typeface="B Zar" pitchFamily="2" charset="-78"/>
              </a:rPr>
              <a:t>این رفتارها پايدارند</a:t>
            </a:r>
          </a:p>
          <a:p>
            <a:pPr marL="742950" lvl="1" indent="-28575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a-IR" sz="2800" dirty="0">
                <a:solidFill>
                  <a:sysClr val="windowText" lastClr="000000"/>
                </a:solidFill>
                <a:latin typeface="+mn-lt"/>
                <a:cs typeface="B Zar" pitchFamily="2" charset="-78"/>
              </a:rPr>
              <a:t>تک تک عوامل در حصول نتيجه کلی تأثیرگذار است</a:t>
            </a:r>
            <a:endParaRPr lang="en-US" sz="2800" dirty="0">
              <a:solidFill>
                <a:sysClr val="windowText" lastClr="000000"/>
              </a:solidFill>
              <a:latin typeface="+mn-lt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schemeClr val="bg1"/>
              </a:solidFill>
            </a:endParaRPr>
          </a:p>
        </p:txBody>
      </p:sp>
      <p:sp>
        <p:nvSpPr>
          <p:cNvPr id="3174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FC1DDE-AB8E-417C-8CCF-E24EEACE9655}" type="slidenum">
              <a:rPr lang="fa-IR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a-IR">
              <a:solidFill>
                <a:schemeClr val="bg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35218" y="600677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4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Zar" pitchFamily="2" charset="-78"/>
              </a:rPr>
              <a:t>از معروفترین هوشهای جمعی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4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Zar" pitchFamily="2" charset="-78"/>
              </a:rPr>
              <a:t>تئوری کلونی مورچه ها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31" y="2292561"/>
            <a:ext cx="5649974" cy="374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6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41357"/>
            <a:ext cx="9036496" cy="7396809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49013" y="5891902"/>
            <a:ext cx="8937128" cy="1447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sm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B Titr" panose="00000700000000000000" pitchFamily="2" charset="-78"/>
              </a:rPr>
              <a:t>و هيچ پنهانى در آسمان و زمين نيست مگر اينكه در كتابى روشن درج است (نمل 75) </a:t>
            </a:r>
            <a:br>
              <a:rPr kumimoji="0" lang="fa-IR" sz="3200" b="0" i="0" u="none" strike="noStrike" kern="1200" cap="sm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B Titr" panose="00000700000000000000" pitchFamily="2" charset="-78"/>
              </a:rPr>
            </a:br>
            <a:endParaRPr kumimoji="0" lang="fa-IR" sz="3200" b="0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628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3379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D93913-FFD4-426E-B986-3BF9348E4E3E}" type="slidenum">
              <a:rPr lang="fa-IR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fa-IR">
              <a:solidFill>
                <a:schemeClr val="bg1"/>
              </a:solidFill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428596" y="1643050"/>
            <a:ext cx="835824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fa-IR" sz="2400" dirty="0">
                <a:solidFill>
                  <a:srgbClr val="000000"/>
                </a:solidFill>
                <a:latin typeface="Calibri" pitchFamily="34" charset="0"/>
                <a:cs typeface="B Zar" pitchFamily="2" charset="-78"/>
              </a:rPr>
              <a:t>مورچه ها به صورت گروهی فعاليت های پيچیده ای را انجام می دهند: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fa-IR" sz="2400" dirty="0">
                <a:solidFill>
                  <a:srgbClr val="000000"/>
                </a:solidFill>
                <a:latin typeface="Calibri" pitchFamily="34" charset="0"/>
                <a:cs typeface="B Zar" pitchFamily="2" charset="-78"/>
              </a:rPr>
              <a:t>کشف و انتقال غذا در حجم کم يا زياد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fa-IR" sz="2400" dirty="0">
                <a:solidFill>
                  <a:srgbClr val="000000"/>
                </a:solidFill>
                <a:latin typeface="Calibri" pitchFamily="34" charset="0"/>
                <a:cs typeface="B Zar" pitchFamily="2" charset="-78"/>
              </a:rPr>
              <a:t>ذخیره سازی غذا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fa-IR" sz="2400" dirty="0">
                <a:solidFill>
                  <a:srgbClr val="000000"/>
                </a:solidFill>
                <a:latin typeface="Calibri" pitchFamily="34" charset="0"/>
                <a:cs typeface="B Zar" pitchFamily="2" charset="-78"/>
              </a:rPr>
              <a:t>لانه سازی پيچيده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fa-IR" sz="2400" dirty="0">
                <a:solidFill>
                  <a:srgbClr val="000000"/>
                </a:solidFill>
                <a:latin typeface="Calibri" pitchFamily="34" charset="0"/>
                <a:cs typeface="B Zar" pitchFamily="2" charset="-78"/>
              </a:rPr>
              <a:t>تميزکاری لانه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fa-IR" sz="2400" dirty="0">
                <a:solidFill>
                  <a:srgbClr val="000000"/>
                </a:solidFill>
                <a:latin typeface="Calibri" pitchFamily="34" charset="0"/>
                <a:cs typeface="B Zar" pitchFamily="2" charset="-78"/>
              </a:rPr>
              <a:t>محافظت از تخم ها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fa-IR" sz="2400" dirty="0">
                <a:solidFill>
                  <a:srgbClr val="000000"/>
                </a:solidFill>
                <a:latin typeface="Calibri" pitchFamily="34" charset="0"/>
                <a:cs typeface="B Zar" pitchFamily="2" charset="-78"/>
              </a:rPr>
              <a:t>تشکيل پل برای عبور از آب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fa-IR" sz="2400" dirty="0">
                <a:solidFill>
                  <a:srgbClr val="000000"/>
                </a:solidFill>
                <a:latin typeface="Calibri" pitchFamily="34" charset="0"/>
                <a:cs typeface="B Zar" pitchFamily="2" charset="-78"/>
              </a:rPr>
              <a:t>کشاورزی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fa-IR" sz="2400" dirty="0">
                <a:solidFill>
                  <a:srgbClr val="000000"/>
                </a:solidFill>
                <a:latin typeface="Calibri" pitchFamily="34" charset="0"/>
                <a:cs typeface="B Zar" pitchFamily="2" charset="-78"/>
              </a:rPr>
              <a:t>گله داری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fa-IR" sz="2400" dirty="0">
                <a:solidFill>
                  <a:srgbClr val="000000"/>
                </a:solidFill>
                <a:latin typeface="Calibri" pitchFamily="34" charset="0"/>
                <a:cs typeface="B Zar" pitchFamily="2" charset="-78"/>
              </a:rPr>
              <a:t>.........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10" y="714375"/>
            <a:ext cx="80010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fa-IR" sz="3200" dirty="0">
                <a:solidFill>
                  <a:srgbClr val="FF0000"/>
                </a:solidFill>
                <a:latin typeface="Calibri" pitchFamily="34" charset="0"/>
                <a:cs typeface="B Zar" pitchFamily="2" charset="-78"/>
              </a:rPr>
              <a:t>مورچه ها يکی از شگفت انگيزترين موجودات عالم هستند.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38" y="2652408"/>
            <a:ext cx="4269162" cy="284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7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6600" dirty="0">
                <a:cs typeface="B Titr" panose="00000700000000000000" pitchFamily="2" charset="-78"/>
              </a:rPr>
              <a:t>طبیعت باهوش </a:t>
            </a:r>
            <a:endParaRPr lang="en-US" sz="6600" dirty="0">
              <a:cs typeface="B Titr" panose="00000700000000000000" pitchFamily="2" charset="-78"/>
            </a:endParaRPr>
          </a:p>
          <a:p>
            <a:pPr marL="0" indent="0" algn="ctr">
              <a:buNone/>
            </a:pPr>
            <a:endParaRPr lang="fa-IR" sz="6600" dirty="0">
              <a:cs typeface="B Titr" panose="00000700000000000000" pitchFamily="2" charset="-78"/>
            </a:endParaRPr>
          </a:p>
          <a:p>
            <a:pPr marL="0" indent="0" algn="ctr">
              <a:buNone/>
            </a:pPr>
            <a:r>
              <a:rPr lang="fa-IR" sz="3600">
                <a:cs typeface="B Titr" panose="00000700000000000000" pitchFamily="2" charset="-78"/>
              </a:rPr>
              <a:t>ایمان ذباح</a:t>
            </a:r>
            <a:endParaRPr lang="en-US" sz="3600" dirty="0">
              <a:cs typeface="B Titr" panose="00000700000000000000" pitchFamily="2" charset="-78"/>
            </a:endParaRPr>
          </a:p>
          <a:p>
            <a:pPr marL="0" indent="0" algn="ctr">
              <a:buNone/>
            </a:pPr>
            <a:endParaRPr lang="fa-IR" sz="3600" dirty="0">
              <a:cs typeface="B Titr" panose="00000700000000000000" pitchFamily="2" charset="-78"/>
            </a:endParaRPr>
          </a:p>
          <a:p>
            <a:pPr marL="0" indent="0" algn="ctr">
              <a:buNone/>
            </a:pPr>
            <a:r>
              <a:rPr lang="fa-IR" dirty="0">
                <a:cs typeface="B Titr" panose="00000700000000000000" pitchFamily="2" charset="-78"/>
              </a:rPr>
              <a:t>تهیه و تنظیم فائزه سهیلی </a:t>
            </a:r>
          </a:p>
        </p:txBody>
      </p:sp>
    </p:spTree>
    <p:extLst>
      <p:ext uri="{BB962C8B-B14F-4D97-AF65-F5344CB8AC3E}">
        <p14:creationId xmlns:p14="http://schemas.microsoft.com/office/powerpoint/2010/main" val="2309651721"/>
      </p:ext>
    </p:extLst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4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schemeClr val="bg1"/>
              </a:solidFill>
            </a:endParaRPr>
          </a:p>
        </p:txBody>
      </p:sp>
      <p:sp>
        <p:nvSpPr>
          <p:cNvPr id="3481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1DB06E-6281-4E1E-87BB-8C4C126ADD4D}" type="slidenum">
              <a:rPr lang="fa-IR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fa-IR">
              <a:solidFill>
                <a:schemeClr val="bg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00063" y="50006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a-IR" sz="4400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</a:rPr>
              <a:t>ويژگی مشترک</a:t>
            </a:r>
            <a:endParaRPr lang="en-US" sz="4400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14282" y="1500188"/>
            <a:ext cx="828680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fa-IR" sz="2400" dirty="0">
                <a:solidFill>
                  <a:srgbClr val="000000"/>
                </a:solidFill>
                <a:latin typeface="Calibri" pitchFamily="34" charset="0"/>
                <a:cs typeface="B Zar" pitchFamily="2" charset="-78"/>
              </a:rPr>
              <a:t>تک تک مورچه ها حرکاتی ساده و بعضا بدون نظم خاص انجام می دهند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fa-IR" sz="2400" dirty="0">
                <a:solidFill>
                  <a:srgbClr val="000000"/>
                </a:solidFill>
                <a:latin typeface="Calibri" pitchFamily="34" charset="0"/>
                <a:cs typeface="B Zar" pitchFamily="2" charset="-78"/>
              </a:rPr>
              <a:t>اما در مجموع از برآيند حرکات آنها نظمی خاص وگاهاً بسيار پيچیده پديد می آید.</a:t>
            </a: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fa-IR" sz="2400" dirty="0">
                <a:solidFill>
                  <a:srgbClr val="000000"/>
                </a:solidFill>
                <a:latin typeface="Calibri" pitchFamily="34" charset="0"/>
                <a:cs typeface="B Zar" pitchFamily="2" charset="-78"/>
              </a:rPr>
              <a:t>هیچ نوع هدايت و رهبری در اين امر دخالت ندارد.</a:t>
            </a:r>
          </a:p>
        </p:txBody>
      </p:sp>
      <p:pic>
        <p:nvPicPr>
          <p:cNvPr id="34823" name="Picture 8" descr="MPj031406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00" y="504938"/>
            <a:ext cx="744132" cy="66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100513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5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683568" y="332656"/>
            <a:ext cx="82868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 algn="just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fa-IR" sz="4000" b="1" dirty="0">
                <a:solidFill>
                  <a:srgbClr val="000000"/>
                </a:solidFill>
                <a:latin typeface="Calibri" pitchFamily="34" charset="0"/>
                <a:cs typeface="B Zar" pitchFamily="2" charset="-78"/>
              </a:rPr>
              <a:t>یک اعجاز مورچه ها توانایی پیدا کردن کوتاه ترین مسیر است...!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420888"/>
            <a:ext cx="4248472" cy="337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4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</p:txBody>
      </p:sp>
      <p:pic>
        <p:nvPicPr>
          <p:cNvPr id="27667" name="Picture 1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600200"/>
            <a:ext cx="914400" cy="4189413"/>
          </a:xfrm>
          <a:noFill/>
          <a:ln/>
        </p:spPr>
      </p:pic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1736725" y="6137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a-IR">
              <a:latin typeface="Comic Sans MS" pitchFamily="66" charset="0"/>
            </a:endParaRPr>
          </a:p>
        </p:txBody>
      </p:sp>
      <p:pic>
        <p:nvPicPr>
          <p:cNvPr id="27669" name="Picture 2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2667000" y="1524000"/>
            <a:ext cx="1169988" cy="4267200"/>
          </a:xfrm>
          <a:noFill/>
          <a:ln/>
        </p:spPr>
      </p:pic>
      <p:pic>
        <p:nvPicPr>
          <p:cNvPr id="27671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447800"/>
            <a:ext cx="11620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72" name="Picture 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1371600"/>
            <a:ext cx="1447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fa-IR" sz="44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Zar" pitchFamily="2" charset="-78"/>
              </a:rPr>
              <a:t>با قراردان یک مانع بین مسیر مورچه ها آزمایش کنید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Zar" pitchFamily="2" charset="-78"/>
              </a:rPr>
              <a:t>!</a:t>
            </a:r>
            <a:r>
              <a:rPr lang="fa-IR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!</a:t>
            </a:r>
            <a:endParaRPr lang="en-US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52396" y="6038871"/>
            <a:ext cx="8612092" cy="88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 algn="just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fa-IR" b="1" dirty="0">
                <a:solidFill>
                  <a:srgbClr val="000000"/>
                </a:solidFill>
                <a:latin typeface="Calibri" pitchFamily="34" charset="0"/>
                <a:cs typeface="B Zar" pitchFamily="2" charset="-78"/>
              </a:rPr>
              <a:t>مسیر سمت راست کوتاه تر از مسیر سمت چپ است و مورچه های این مسیر را می یابند....</a:t>
            </a:r>
          </a:p>
        </p:txBody>
      </p:sp>
    </p:spTree>
    <p:extLst>
      <p:ext uri="{BB962C8B-B14F-4D97-AF65-F5344CB8AC3E}">
        <p14:creationId xmlns:p14="http://schemas.microsoft.com/office/powerpoint/2010/main" val="83002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1" y="1357298"/>
            <a:ext cx="7359857" cy="4286280"/>
          </a:xfrm>
          <a:prstGeom prst="rect">
            <a:avLst/>
          </a:prstGeom>
          <a:noFill/>
        </p:spPr>
      </p:pic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500034" y="357166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fa-IR" sz="44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Zar" pitchFamily="2" charset="-78"/>
              </a:rPr>
              <a:t>پیداکردن کوتاهترین مسیرتوسط مورچه</a:t>
            </a:r>
          </a:p>
          <a:p>
            <a:pPr algn="ctr">
              <a:defRPr/>
            </a:pPr>
            <a:r>
              <a:rPr lang="fa-IR" sz="44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Zar" pitchFamily="2" charset="-78"/>
              </a:rPr>
              <a:t>حل مساله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Zar" pitchFamily="2" charset="-78"/>
              </a:rPr>
              <a:t>TSP</a:t>
            </a:r>
            <a:r>
              <a:rPr lang="fa-IR" sz="44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Zar" pitchFamily="2" charset="-78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 (1)</a:t>
            </a:r>
          </a:p>
        </p:txBody>
      </p:sp>
    </p:spTree>
    <p:extLst>
      <p:ext uri="{BB962C8B-B14F-4D97-AF65-F5344CB8AC3E}">
        <p14:creationId xmlns:p14="http://schemas.microsoft.com/office/powerpoint/2010/main" val="84322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schemeClr val="bg1"/>
              </a:solidFill>
            </a:endParaRPr>
          </a:p>
        </p:txBody>
      </p:sp>
      <p:sp>
        <p:nvSpPr>
          <p:cNvPr id="4198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32097D-57C9-491A-851D-1152C001E37E}" type="slidenum">
              <a:rPr lang="fa-IR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fa-IR">
              <a:solidFill>
                <a:schemeClr val="bg1"/>
              </a:solidFill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500034" y="357166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fa-IR" sz="44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Zar" pitchFamily="2" charset="-78"/>
              </a:rPr>
              <a:t>مورچه ها در مسیر خود فرومون گذاری می کنند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 (1)</a:t>
            </a:r>
          </a:p>
        </p:txBody>
      </p:sp>
      <p:sp>
        <p:nvSpPr>
          <p:cNvPr id="4" name="Rectangle 49"/>
          <p:cNvSpPr>
            <a:spLocks noChangeArrowheads="1"/>
          </p:cNvSpPr>
          <p:nvPr/>
        </p:nvSpPr>
        <p:spPr bwMode="auto">
          <a:xfrm>
            <a:off x="571472" y="1928802"/>
            <a:ext cx="82296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Two ants start their random walk 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They both eventually find the food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Each ant leaves a trail of pheromones behind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Once taken the food the ants follow their pheromone trail towards the nest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285720" y="2143116"/>
            <a:ext cx="8153400" cy="2133600"/>
            <a:chOff x="96" y="960"/>
            <a:chExt cx="5136" cy="1344"/>
          </a:xfrm>
        </p:grpSpPr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816" y="1488"/>
              <a:ext cx="4128" cy="768"/>
              <a:chOff x="672" y="1056"/>
              <a:chExt cx="4128" cy="768"/>
            </a:xfrm>
          </p:grpSpPr>
          <p:sp>
            <p:nvSpPr>
              <p:cNvPr id="42005" name="Oval 7"/>
              <p:cNvSpPr>
                <a:spLocks noChangeArrowheads="1"/>
              </p:cNvSpPr>
              <p:nvPr/>
            </p:nvSpPr>
            <p:spPr bwMode="auto">
              <a:xfrm>
                <a:off x="672" y="1344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b="1">
                    <a:latin typeface="Calibri" pitchFamily="34" charset="0"/>
                  </a:rPr>
                  <a:t>Nest</a:t>
                </a:r>
              </a:p>
            </p:txBody>
          </p:sp>
          <p:sp>
            <p:nvSpPr>
              <p:cNvPr id="42006" name="Oval 9"/>
              <p:cNvSpPr>
                <a:spLocks noChangeArrowheads="1"/>
              </p:cNvSpPr>
              <p:nvPr/>
            </p:nvSpPr>
            <p:spPr bwMode="auto">
              <a:xfrm>
                <a:off x="4320" y="1344"/>
                <a:ext cx="480" cy="480"/>
              </a:xfrm>
              <a:prstGeom prst="ellipse">
                <a:avLst/>
              </a:prstGeom>
              <a:solidFill>
                <a:srgbClr val="FAFEA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b="1">
                    <a:solidFill>
                      <a:schemeClr val="bg1"/>
                    </a:solidFill>
                    <a:latin typeface="Calibri" pitchFamily="34" charset="0"/>
                  </a:rPr>
                  <a:t>Food</a:t>
                </a:r>
              </a:p>
            </p:txBody>
          </p:sp>
          <p:sp>
            <p:nvSpPr>
              <p:cNvPr id="42007" name="Rectangle 11"/>
              <p:cNvSpPr>
                <a:spLocks noChangeArrowheads="1"/>
              </p:cNvSpPr>
              <p:nvPr/>
            </p:nvSpPr>
            <p:spPr bwMode="auto">
              <a:xfrm>
                <a:off x="1152" y="1536"/>
                <a:ext cx="3168" cy="96"/>
              </a:xfrm>
              <a:prstGeom prst="rect">
                <a:avLst/>
              </a:prstGeom>
              <a:solidFill>
                <a:srgbClr val="89737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a-IR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42008" name="Freeform 15"/>
              <p:cNvSpPr>
                <a:spLocks/>
              </p:cNvSpPr>
              <p:nvPr/>
            </p:nvSpPr>
            <p:spPr bwMode="auto">
              <a:xfrm>
                <a:off x="1152" y="1104"/>
                <a:ext cx="3168" cy="432"/>
              </a:xfrm>
              <a:custGeom>
                <a:avLst/>
                <a:gdLst>
                  <a:gd name="T0" fmla="*/ 0 w 3168"/>
                  <a:gd name="T1" fmla="*/ 432 h 432"/>
                  <a:gd name="T2" fmla="*/ 1632 w 3168"/>
                  <a:gd name="T3" fmla="*/ 0 h 432"/>
                  <a:gd name="T4" fmla="*/ 3168 w 3168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3168"/>
                  <a:gd name="T10" fmla="*/ 0 h 432"/>
                  <a:gd name="T11" fmla="*/ 3168 w 3168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68" h="432">
                    <a:moveTo>
                      <a:pt x="0" y="432"/>
                    </a:moveTo>
                    <a:cubicBezTo>
                      <a:pt x="552" y="216"/>
                      <a:pt x="1104" y="0"/>
                      <a:pt x="1632" y="0"/>
                    </a:cubicBezTo>
                    <a:cubicBezTo>
                      <a:pt x="2160" y="0"/>
                      <a:pt x="2912" y="360"/>
                      <a:pt x="3168" y="432"/>
                    </a:cubicBezTo>
                  </a:path>
                </a:pathLst>
              </a:custGeom>
              <a:noFill/>
              <a:ln w="76200">
                <a:solidFill>
                  <a:srgbClr val="8973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42009" name="Freeform 16"/>
              <p:cNvSpPr>
                <a:spLocks/>
              </p:cNvSpPr>
              <p:nvPr/>
            </p:nvSpPr>
            <p:spPr bwMode="auto">
              <a:xfrm>
                <a:off x="1152" y="1056"/>
                <a:ext cx="3168" cy="432"/>
              </a:xfrm>
              <a:custGeom>
                <a:avLst/>
                <a:gdLst>
                  <a:gd name="T0" fmla="*/ 0 w 3168"/>
                  <a:gd name="T1" fmla="*/ 432 h 432"/>
                  <a:gd name="T2" fmla="*/ 1632 w 3168"/>
                  <a:gd name="T3" fmla="*/ 0 h 432"/>
                  <a:gd name="T4" fmla="*/ 3168 w 3168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3168"/>
                  <a:gd name="T10" fmla="*/ 0 h 432"/>
                  <a:gd name="T11" fmla="*/ 3168 w 3168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68" h="432">
                    <a:moveTo>
                      <a:pt x="0" y="432"/>
                    </a:moveTo>
                    <a:cubicBezTo>
                      <a:pt x="552" y="216"/>
                      <a:pt x="1104" y="0"/>
                      <a:pt x="1632" y="0"/>
                    </a:cubicBezTo>
                    <a:cubicBezTo>
                      <a:pt x="2160" y="0"/>
                      <a:pt x="2912" y="360"/>
                      <a:pt x="3168" y="432"/>
                    </a:cubicBezTo>
                  </a:path>
                </a:pathLst>
              </a:custGeom>
              <a:noFill/>
              <a:ln w="76200">
                <a:solidFill>
                  <a:srgbClr val="8973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pic>
          <p:nvPicPr>
            <p:cNvPr id="41992" name="Picture 45" descr="j021529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56" y="1392"/>
              <a:ext cx="411" cy="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3" name="Picture 46" descr="j021529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0" y="960"/>
              <a:ext cx="381" cy="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70"/>
            <p:cNvGrpSpPr>
              <a:grpSpLocks/>
            </p:cNvGrpSpPr>
            <p:nvPr/>
          </p:nvGrpSpPr>
          <p:grpSpPr bwMode="auto">
            <a:xfrm>
              <a:off x="96" y="1008"/>
              <a:ext cx="1083" cy="891"/>
              <a:chOff x="96" y="1008"/>
              <a:chExt cx="1083" cy="891"/>
            </a:xfrm>
          </p:grpSpPr>
          <p:pic>
            <p:nvPicPr>
              <p:cNvPr id="41999" name="Picture 41" descr="j021529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8" y="1008"/>
                <a:ext cx="411" cy="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000" name="Picture 42" descr="j021529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6" y="1152"/>
                <a:ext cx="381" cy="6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001" name="Picture 44" descr="j021529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8" y="1008"/>
                <a:ext cx="381" cy="6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002" name="Picture 47" descr="j021529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68" y="1104"/>
                <a:ext cx="411" cy="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003" name="Picture 48" descr="j021529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20" y="1248"/>
                <a:ext cx="381" cy="6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004" name="Picture 43" descr="j021529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36" y="1248"/>
                <a:ext cx="411" cy="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1995" name="Freeform 50"/>
            <p:cNvSpPr>
              <a:spLocks/>
            </p:cNvSpPr>
            <p:nvPr/>
          </p:nvSpPr>
          <p:spPr bwMode="auto">
            <a:xfrm>
              <a:off x="1317" y="1404"/>
              <a:ext cx="1088" cy="425"/>
            </a:xfrm>
            <a:custGeom>
              <a:avLst/>
              <a:gdLst>
                <a:gd name="T0" fmla="*/ 0 w 1088"/>
                <a:gd name="T1" fmla="*/ 425 h 425"/>
                <a:gd name="T2" fmla="*/ 18 w 1088"/>
                <a:gd name="T3" fmla="*/ 406 h 425"/>
                <a:gd name="T4" fmla="*/ 73 w 1088"/>
                <a:gd name="T5" fmla="*/ 388 h 425"/>
                <a:gd name="T6" fmla="*/ 118 w 1088"/>
                <a:gd name="T7" fmla="*/ 351 h 425"/>
                <a:gd name="T8" fmla="*/ 128 w 1088"/>
                <a:gd name="T9" fmla="*/ 315 h 425"/>
                <a:gd name="T10" fmla="*/ 155 w 1088"/>
                <a:gd name="T11" fmla="*/ 306 h 425"/>
                <a:gd name="T12" fmla="*/ 228 w 1088"/>
                <a:gd name="T13" fmla="*/ 297 h 425"/>
                <a:gd name="T14" fmla="*/ 320 w 1088"/>
                <a:gd name="T15" fmla="*/ 260 h 425"/>
                <a:gd name="T16" fmla="*/ 484 w 1088"/>
                <a:gd name="T17" fmla="*/ 205 h 425"/>
                <a:gd name="T18" fmla="*/ 548 w 1088"/>
                <a:gd name="T19" fmla="*/ 159 h 425"/>
                <a:gd name="T20" fmla="*/ 576 w 1088"/>
                <a:gd name="T21" fmla="*/ 114 h 425"/>
                <a:gd name="T22" fmla="*/ 649 w 1088"/>
                <a:gd name="T23" fmla="*/ 132 h 425"/>
                <a:gd name="T24" fmla="*/ 685 w 1088"/>
                <a:gd name="T25" fmla="*/ 150 h 425"/>
                <a:gd name="T26" fmla="*/ 832 w 1088"/>
                <a:gd name="T27" fmla="*/ 114 h 425"/>
                <a:gd name="T28" fmla="*/ 886 w 1088"/>
                <a:gd name="T29" fmla="*/ 123 h 425"/>
                <a:gd name="T30" fmla="*/ 932 w 1088"/>
                <a:gd name="T31" fmla="*/ 50 h 425"/>
                <a:gd name="T32" fmla="*/ 1014 w 1088"/>
                <a:gd name="T33" fmla="*/ 31 h 425"/>
                <a:gd name="T34" fmla="*/ 1088 w 1088"/>
                <a:gd name="T35" fmla="*/ 13 h 4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88"/>
                <a:gd name="T55" fmla="*/ 0 h 425"/>
                <a:gd name="T56" fmla="*/ 1088 w 1088"/>
                <a:gd name="T57" fmla="*/ 425 h 4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88" h="425">
                  <a:moveTo>
                    <a:pt x="0" y="425"/>
                  </a:moveTo>
                  <a:cubicBezTo>
                    <a:pt x="6" y="419"/>
                    <a:pt x="10" y="410"/>
                    <a:pt x="18" y="406"/>
                  </a:cubicBezTo>
                  <a:cubicBezTo>
                    <a:pt x="35" y="397"/>
                    <a:pt x="73" y="388"/>
                    <a:pt x="73" y="388"/>
                  </a:cubicBezTo>
                  <a:cubicBezTo>
                    <a:pt x="85" y="380"/>
                    <a:pt x="110" y="366"/>
                    <a:pt x="118" y="351"/>
                  </a:cubicBezTo>
                  <a:cubicBezTo>
                    <a:pt x="124" y="340"/>
                    <a:pt x="120" y="325"/>
                    <a:pt x="128" y="315"/>
                  </a:cubicBezTo>
                  <a:cubicBezTo>
                    <a:pt x="134" y="308"/>
                    <a:pt x="146" y="308"/>
                    <a:pt x="155" y="306"/>
                  </a:cubicBezTo>
                  <a:cubicBezTo>
                    <a:pt x="179" y="302"/>
                    <a:pt x="204" y="300"/>
                    <a:pt x="228" y="297"/>
                  </a:cubicBezTo>
                  <a:cubicBezTo>
                    <a:pt x="296" y="274"/>
                    <a:pt x="266" y="286"/>
                    <a:pt x="320" y="260"/>
                  </a:cubicBezTo>
                  <a:cubicBezTo>
                    <a:pt x="354" y="208"/>
                    <a:pt x="427" y="211"/>
                    <a:pt x="484" y="205"/>
                  </a:cubicBezTo>
                  <a:cubicBezTo>
                    <a:pt x="502" y="195"/>
                    <a:pt x="535" y="181"/>
                    <a:pt x="548" y="159"/>
                  </a:cubicBezTo>
                  <a:cubicBezTo>
                    <a:pt x="580" y="105"/>
                    <a:pt x="532" y="156"/>
                    <a:pt x="576" y="114"/>
                  </a:cubicBezTo>
                  <a:cubicBezTo>
                    <a:pt x="600" y="120"/>
                    <a:pt x="627" y="120"/>
                    <a:pt x="649" y="132"/>
                  </a:cubicBezTo>
                  <a:cubicBezTo>
                    <a:pt x="694" y="157"/>
                    <a:pt x="616" y="173"/>
                    <a:pt x="685" y="150"/>
                  </a:cubicBezTo>
                  <a:cubicBezTo>
                    <a:pt x="749" y="89"/>
                    <a:pt x="690" y="102"/>
                    <a:pt x="832" y="114"/>
                  </a:cubicBezTo>
                  <a:cubicBezTo>
                    <a:pt x="850" y="117"/>
                    <a:pt x="868" y="125"/>
                    <a:pt x="886" y="123"/>
                  </a:cubicBezTo>
                  <a:cubicBezTo>
                    <a:pt x="913" y="120"/>
                    <a:pt x="913" y="65"/>
                    <a:pt x="932" y="50"/>
                  </a:cubicBezTo>
                  <a:cubicBezTo>
                    <a:pt x="954" y="33"/>
                    <a:pt x="986" y="36"/>
                    <a:pt x="1014" y="31"/>
                  </a:cubicBezTo>
                  <a:cubicBezTo>
                    <a:pt x="1046" y="0"/>
                    <a:pt x="1024" y="13"/>
                    <a:pt x="1088" y="13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1996" name="Freeform 51"/>
            <p:cNvSpPr>
              <a:spLocks/>
            </p:cNvSpPr>
            <p:nvPr/>
          </p:nvSpPr>
          <p:spPr bwMode="auto">
            <a:xfrm>
              <a:off x="1490" y="1829"/>
              <a:ext cx="2021" cy="128"/>
            </a:xfrm>
            <a:custGeom>
              <a:avLst/>
              <a:gdLst>
                <a:gd name="T0" fmla="*/ 0 w 2021"/>
                <a:gd name="T1" fmla="*/ 118 h 128"/>
                <a:gd name="T2" fmla="*/ 201 w 2021"/>
                <a:gd name="T3" fmla="*/ 82 h 128"/>
                <a:gd name="T4" fmla="*/ 403 w 2021"/>
                <a:gd name="T5" fmla="*/ 45 h 128"/>
                <a:gd name="T6" fmla="*/ 741 w 2021"/>
                <a:gd name="T7" fmla="*/ 64 h 128"/>
                <a:gd name="T8" fmla="*/ 878 w 2021"/>
                <a:gd name="T9" fmla="*/ 36 h 128"/>
                <a:gd name="T10" fmla="*/ 905 w 2021"/>
                <a:gd name="T11" fmla="*/ 45 h 128"/>
                <a:gd name="T12" fmla="*/ 924 w 2021"/>
                <a:gd name="T13" fmla="*/ 64 h 128"/>
                <a:gd name="T14" fmla="*/ 988 w 2021"/>
                <a:gd name="T15" fmla="*/ 82 h 128"/>
                <a:gd name="T16" fmla="*/ 1024 w 2021"/>
                <a:gd name="T17" fmla="*/ 73 h 128"/>
                <a:gd name="T18" fmla="*/ 1043 w 2021"/>
                <a:gd name="T19" fmla="*/ 54 h 128"/>
                <a:gd name="T20" fmla="*/ 1097 w 2021"/>
                <a:gd name="T21" fmla="*/ 45 h 128"/>
                <a:gd name="T22" fmla="*/ 1408 w 2021"/>
                <a:gd name="T23" fmla="*/ 45 h 128"/>
                <a:gd name="T24" fmla="*/ 1417 w 2021"/>
                <a:gd name="T25" fmla="*/ 18 h 128"/>
                <a:gd name="T26" fmla="*/ 1436 w 2021"/>
                <a:gd name="T27" fmla="*/ 0 h 128"/>
                <a:gd name="T28" fmla="*/ 1527 w 2021"/>
                <a:gd name="T29" fmla="*/ 36 h 128"/>
                <a:gd name="T30" fmla="*/ 1692 w 2021"/>
                <a:gd name="T31" fmla="*/ 54 h 128"/>
                <a:gd name="T32" fmla="*/ 1820 w 2021"/>
                <a:gd name="T33" fmla="*/ 27 h 128"/>
                <a:gd name="T34" fmla="*/ 1893 w 2021"/>
                <a:gd name="T35" fmla="*/ 64 h 128"/>
                <a:gd name="T36" fmla="*/ 1975 w 2021"/>
                <a:gd name="T37" fmla="*/ 82 h 128"/>
                <a:gd name="T38" fmla="*/ 1984 w 2021"/>
                <a:gd name="T39" fmla="*/ 109 h 128"/>
                <a:gd name="T40" fmla="*/ 2012 w 2021"/>
                <a:gd name="T41" fmla="*/ 118 h 128"/>
                <a:gd name="T42" fmla="*/ 2021 w 2021"/>
                <a:gd name="T43" fmla="*/ 128 h 1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21"/>
                <a:gd name="T67" fmla="*/ 0 h 128"/>
                <a:gd name="T68" fmla="*/ 2021 w 2021"/>
                <a:gd name="T69" fmla="*/ 128 h 1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21" h="128">
                  <a:moveTo>
                    <a:pt x="0" y="118"/>
                  </a:moveTo>
                  <a:cubicBezTo>
                    <a:pt x="67" y="99"/>
                    <a:pt x="136" y="104"/>
                    <a:pt x="201" y="82"/>
                  </a:cubicBezTo>
                  <a:cubicBezTo>
                    <a:pt x="257" y="29"/>
                    <a:pt x="321" y="50"/>
                    <a:pt x="403" y="45"/>
                  </a:cubicBezTo>
                  <a:cubicBezTo>
                    <a:pt x="487" y="17"/>
                    <a:pt x="651" y="57"/>
                    <a:pt x="741" y="64"/>
                  </a:cubicBezTo>
                  <a:cubicBezTo>
                    <a:pt x="808" y="86"/>
                    <a:pt x="822" y="50"/>
                    <a:pt x="878" y="36"/>
                  </a:cubicBezTo>
                  <a:cubicBezTo>
                    <a:pt x="887" y="39"/>
                    <a:pt x="897" y="40"/>
                    <a:pt x="905" y="45"/>
                  </a:cubicBezTo>
                  <a:cubicBezTo>
                    <a:pt x="913" y="50"/>
                    <a:pt x="916" y="60"/>
                    <a:pt x="924" y="64"/>
                  </a:cubicBezTo>
                  <a:cubicBezTo>
                    <a:pt x="944" y="74"/>
                    <a:pt x="967" y="75"/>
                    <a:pt x="988" y="82"/>
                  </a:cubicBezTo>
                  <a:cubicBezTo>
                    <a:pt x="1000" y="79"/>
                    <a:pt x="1013" y="79"/>
                    <a:pt x="1024" y="73"/>
                  </a:cubicBezTo>
                  <a:cubicBezTo>
                    <a:pt x="1032" y="69"/>
                    <a:pt x="1035" y="57"/>
                    <a:pt x="1043" y="54"/>
                  </a:cubicBezTo>
                  <a:cubicBezTo>
                    <a:pt x="1060" y="47"/>
                    <a:pt x="1079" y="48"/>
                    <a:pt x="1097" y="45"/>
                  </a:cubicBezTo>
                  <a:cubicBezTo>
                    <a:pt x="1216" y="65"/>
                    <a:pt x="1226" y="70"/>
                    <a:pt x="1408" y="45"/>
                  </a:cubicBezTo>
                  <a:cubicBezTo>
                    <a:pt x="1417" y="44"/>
                    <a:pt x="1412" y="26"/>
                    <a:pt x="1417" y="18"/>
                  </a:cubicBezTo>
                  <a:cubicBezTo>
                    <a:pt x="1422" y="11"/>
                    <a:pt x="1430" y="6"/>
                    <a:pt x="1436" y="0"/>
                  </a:cubicBezTo>
                  <a:cubicBezTo>
                    <a:pt x="1467" y="10"/>
                    <a:pt x="1495" y="29"/>
                    <a:pt x="1527" y="36"/>
                  </a:cubicBezTo>
                  <a:cubicBezTo>
                    <a:pt x="1581" y="47"/>
                    <a:pt x="1637" y="45"/>
                    <a:pt x="1692" y="54"/>
                  </a:cubicBezTo>
                  <a:cubicBezTo>
                    <a:pt x="1744" y="73"/>
                    <a:pt x="1773" y="42"/>
                    <a:pt x="1820" y="27"/>
                  </a:cubicBezTo>
                  <a:cubicBezTo>
                    <a:pt x="1938" y="46"/>
                    <a:pt x="1834" y="15"/>
                    <a:pt x="1893" y="64"/>
                  </a:cubicBezTo>
                  <a:cubicBezTo>
                    <a:pt x="1915" y="82"/>
                    <a:pt x="1947" y="77"/>
                    <a:pt x="1975" y="82"/>
                  </a:cubicBezTo>
                  <a:cubicBezTo>
                    <a:pt x="1978" y="91"/>
                    <a:pt x="1977" y="102"/>
                    <a:pt x="1984" y="109"/>
                  </a:cubicBezTo>
                  <a:cubicBezTo>
                    <a:pt x="1991" y="116"/>
                    <a:pt x="2003" y="114"/>
                    <a:pt x="2012" y="118"/>
                  </a:cubicBezTo>
                  <a:cubicBezTo>
                    <a:pt x="2016" y="120"/>
                    <a:pt x="2018" y="125"/>
                    <a:pt x="2021" y="128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41997" name="Picture 52" descr="ANT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20" y="1632"/>
              <a:ext cx="864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8" name="Rectangle 72"/>
            <p:cNvSpPr>
              <a:spLocks noChangeArrowheads="1"/>
            </p:cNvSpPr>
            <p:nvPr/>
          </p:nvSpPr>
          <p:spPr bwMode="auto">
            <a:xfrm>
              <a:off x="4320" y="2160"/>
              <a:ext cx="912" cy="144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616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schemeClr val="bg1"/>
              </a:solidFill>
            </a:endParaRPr>
          </a:p>
        </p:txBody>
      </p:sp>
      <p:sp>
        <p:nvSpPr>
          <p:cNvPr id="4301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5DC07C-4B3F-4715-B5D7-6DCB3225794F}" type="slidenum">
              <a:rPr lang="fa-IR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fa-IR">
              <a:solidFill>
                <a:schemeClr val="bg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Shortest Path (2)</a:t>
            </a: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57200" y="3886200"/>
            <a:ext cx="82296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The one taken the shorter path returns first and arrives back to the nest first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240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357158" y="2786058"/>
            <a:ext cx="7924800" cy="1987550"/>
            <a:chOff x="144" y="1008"/>
            <a:chExt cx="4992" cy="125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816" y="1488"/>
              <a:ext cx="4128" cy="768"/>
              <a:chOff x="672" y="1056"/>
              <a:chExt cx="4128" cy="768"/>
            </a:xfrm>
          </p:grpSpPr>
          <p:sp>
            <p:nvSpPr>
              <p:cNvPr id="43032" name="Oval 4"/>
              <p:cNvSpPr>
                <a:spLocks noChangeArrowheads="1"/>
              </p:cNvSpPr>
              <p:nvPr/>
            </p:nvSpPr>
            <p:spPr bwMode="auto">
              <a:xfrm>
                <a:off x="672" y="1344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b="1">
                    <a:latin typeface="Calibri" pitchFamily="34" charset="0"/>
                  </a:rPr>
                  <a:t>Nest</a:t>
                </a:r>
              </a:p>
            </p:txBody>
          </p:sp>
          <p:sp>
            <p:nvSpPr>
              <p:cNvPr id="43033" name="Oval 5"/>
              <p:cNvSpPr>
                <a:spLocks noChangeArrowheads="1"/>
              </p:cNvSpPr>
              <p:nvPr/>
            </p:nvSpPr>
            <p:spPr bwMode="auto">
              <a:xfrm>
                <a:off x="4320" y="1344"/>
                <a:ext cx="480" cy="480"/>
              </a:xfrm>
              <a:prstGeom prst="ellipse">
                <a:avLst/>
              </a:prstGeom>
              <a:solidFill>
                <a:srgbClr val="FAFEA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b="1">
                    <a:solidFill>
                      <a:schemeClr val="bg1"/>
                    </a:solidFill>
                    <a:latin typeface="Calibri" pitchFamily="34" charset="0"/>
                  </a:rPr>
                  <a:t>Food</a:t>
                </a:r>
              </a:p>
            </p:txBody>
          </p:sp>
          <p:sp>
            <p:nvSpPr>
              <p:cNvPr id="43034" name="Rectangle 6"/>
              <p:cNvSpPr>
                <a:spLocks noChangeArrowheads="1"/>
              </p:cNvSpPr>
              <p:nvPr/>
            </p:nvSpPr>
            <p:spPr bwMode="auto">
              <a:xfrm>
                <a:off x="1152" y="1536"/>
                <a:ext cx="3168" cy="96"/>
              </a:xfrm>
              <a:prstGeom prst="rect">
                <a:avLst/>
              </a:prstGeom>
              <a:solidFill>
                <a:srgbClr val="89737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a-IR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43035" name="Freeform 7"/>
              <p:cNvSpPr>
                <a:spLocks/>
              </p:cNvSpPr>
              <p:nvPr/>
            </p:nvSpPr>
            <p:spPr bwMode="auto">
              <a:xfrm>
                <a:off x="1152" y="1104"/>
                <a:ext cx="3168" cy="432"/>
              </a:xfrm>
              <a:custGeom>
                <a:avLst/>
                <a:gdLst>
                  <a:gd name="T0" fmla="*/ 0 w 3168"/>
                  <a:gd name="T1" fmla="*/ 432 h 432"/>
                  <a:gd name="T2" fmla="*/ 1632 w 3168"/>
                  <a:gd name="T3" fmla="*/ 0 h 432"/>
                  <a:gd name="T4" fmla="*/ 3168 w 3168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3168"/>
                  <a:gd name="T10" fmla="*/ 0 h 432"/>
                  <a:gd name="T11" fmla="*/ 3168 w 3168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68" h="432">
                    <a:moveTo>
                      <a:pt x="0" y="432"/>
                    </a:moveTo>
                    <a:cubicBezTo>
                      <a:pt x="552" y="216"/>
                      <a:pt x="1104" y="0"/>
                      <a:pt x="1632" y="0"/>
                    </a:cubicBezTo>
                    <a:cubicBezTo>
                      <a:pt x="2160" y="0"/>
                      <a:pt x="2912" y="360"/>
                      <a:pt x="3168" y="432"/>
                    </a:cubicBezTo>
                  </a:path>
                </a:pathLst>
              </a:custGeom>
              <a:noFill/>
              <a:ln w="76200">
                <a:solidFill>
                  <a:srgbClr val="8973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43036" name="Freeform 8"/>
              <p:cNvSpPr>
                <a:spLocks/>
              </p:cNvSpPr>
              <p:nvPr/>
            </p:nvSpPr>
            <p:spPr bwMode="auto">
              <a:xfrm>
                <a:off x="1152" y="1056"/>
                <a:ext cx="3168" cy="432"/>
              </a:xfrm>
              <a:custGeom>
                <a:avLst/>
                <a:gdLst>
                  <a:gd name="T0" fmla="*/ 0 w 3168"/>
                  <a:gd name="T1" fmla="*/ 432 h 432"/>
                  <a:gd name="T2" fmla="*/ 1632 w 3168"/>
                  <a:gd name="T3" fmla="*/ 0 h 432"/>
                  <a:gd name="T4" fmla="*/ 3168 w 3168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3168"/>
                  <a:gd name="T10" fmla="*/ 0 h 432"/>
                  <a:gd name="T11" fmla="*/ 3168 w 3168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68" h="432">
                    <a:moveTo>
                      <a:pt x="0" y="432"/>
                    </a:moveTo>
                    <a:cubicBezTo>
                      <a:pt x="552" y="216"/>
                      <a:pt x="1104" y="0"/>
                      <a:pt x="1632" y="0"/>
                    </a:cubicBezTo>
                    <a:cubicBezTo>
                      <a:pt x="2160" y="0"/>
                      <a:pt x="2912" y="360"/>
                      <a:pt x="3168" y="432"/>
                    </a:cubicBezTo>
                  </a:path>
                </a:pathLst>
              </a:custGeom>
              <a:noFill/>
              <a:ln w="76200">
                <a:solidFill>
                  <a:srgbClr val="8973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pic>
          <p:nvPicPr>
            <p:cNvPr id="43016" name="Picture 12" descr="j021529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2592" y="1392"/>
              <a:ext cx="411" cy="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7" name="Picture 13" descr="j021529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52" y="1008"/>
              <a:ext cx="381" cy="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8" name="Freeform 18"/>
            <p:cNvSpPr>
              <a:spLocks/>
            </p:cNvSpPr>
            <p:nvPr/>
          </p:nvSpPr>
          <p:spPr bwMode="auto">
            <a:xfrm>
              <a:off x="1317" y="1404"/>
              <a:ext cx="1088" cy="425"/>
            </a:xfrm>
            <a:custGeom>
              <a:avLst/>
              <a:gdLst>
                <a:gd name="T0" fmla="*/ 0 w 1088"/>
                <a:gd name="T1" fmla="*/ 425 h 425"/>
                <a:gd name="T2" fmla="*/ 18 w 1088"/>
                <a:gd name="T3" fmla="*/ 406 h 425"/>
                <a:gd name="T4" fmla="*/ 73 w 1088"/>
                <a:gd name="T5" fmla="*/ 388 h 425"/>
                <a:gd name="T6" fmla="*/ 118 w 1088"/>
                <a:gd name="T7" fmla="*/ 351 h 425"/>
                <a:gd name="T8" fmla="*/ 128 w 1088"/>
                <a:gd name="T9" fmla="*/ 315 h 425"/>
                <a:gd name="T10" fmla="*/ 155 w 1088"/>
                <a:gd name="T11" fmla="*/ 306 h 425"/>
                <a:gd name="T12" fmla="*/ 228 w 1088"/>
                <a:gd name="T13" fmla="*/ 297 h 425"/>
                <a:gd name="T14" fmla="*/ 320 w 1088"/>
                <a:gd name="T15" fmla="*/ 260 h 425"/>
                <a:gd name="T16" fmla="*/ 484 w 1088"/>
                <a:gd name="T17" fmla="*/ 205 h 425"/>
                <a:gd name="T18" fmla="*/ 548 w 1088"/>
                <a:gd name="T19" fmla="*/ 159 h 425"/>
                <a:gd name="T20" fmla="*/ 576 w 1088"/>
                <a:gd name="T21" fmla="*/ 114 h 425"/>
                <a:gd name="T22" fmla="*/ 649 w 1088"/>
                <a:gd name="T23" fmla="*/ 132 h 425"/>
                <a:gd name="T24" fmla="*/ 685 w 1088"/>
                <a:gd name="T25" fmla="*/ 150 h 425"/>
                <a:gd name="T26" fmla="*/ 832 w 1088"/>
                <a:gd name="T27" fmla="*/ 114 h 425"/>
                <a:gd name="T28" fmla="*/ 886 w 1088"/>
                <a:gd name="T29" fmla="*/ 123 h 425"/>
                <a:gd name="T30" fmla="*/ 932 w 1088"/>
                <a:gd name="T31" fmla="*/ 50 h 425"/>
                <a:gd name="T32" fmla="*/ 1014 w 1088"/>
                <a:gd name="T33" fmla="*/ 31 h 425"/>
                <a:gd name="T34" fmla="*/ 1088 w 1088"/>
                <a:gd name="T35" fmla="*/ 13 h 4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88"/>
                <a:gd name="T55" fmla="*/ 0 h 425"/>
                <a:gd name="T56" fmla="*/ 1088 w 1088"/>
                <a:gd name="T57" fmla="*/ 425 h 4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88" h="425">
                  <a:moveTo>
                    <a:pt x="0" y="425"/>
                  </a:moveTo>
                  <a:cubicBezTo>
                    <a:pt x="6" y="419"/>
                    <a:pt x="10" y="410"/>
                    <a:pt x="18" y="406"/>
                  </a:cubicBezTo>
                  <a:cubicBezTo>
                    <a:pt x="35" y="397"/>
                    <a:pt x="73" y="388"/>
                    <a:pt x="73" y="388"/>
                  </a:cubicBezTo>
                  <a:cubicBezTo>
                    <a:pt x="85" y="380"/>
                    <a:pt x="110" y="366"/>
                    <a:pt x="118" y="351"/>
                  </a:cubicBezTo>
                  <a:cubicBezTo>
                    <a:pt x="124" y="340"/>
                    <a:pt x="120" y="325"/>
                    <a:pt x="128" y="315"/>
                  </a:cubicBezTo>
                  <a:cubicBezTo>
                    <a:pt x="134" y="308"/>
                    <a:pt x="146" y="308"/>
                    <a:pt x="155" y="306"/>
                  </a:cubicBezTo>
                  <a:cubicBezTo>
                    <a:pt x="179" y="302"/>
                    <a:pt x="204" y="300"/>
                    <a:pt x="228" y="297"/>
                  </a:cubicBezTo>
                  <a:cubicBezTo>
                    <a:pt x="296" y="274"/>
                    <a:pt x="266" y="286"/>
                    <a:pt x="320" y="260"/>
                  </a:cubicBezTo>
                  <a:cubicBezTo>
                    <a:pt x="354" y="208"/>
                    <a:pt x="427" y="211"/>
                    <a:pt x="484" y="205"/>
                  </a:cubicBezTo>
                  <a:cubicBezTo>
                    <a:pt x="502" y="195"/>
                    <a:pt x="535" y="181"/>
                    <a:pt x="548" y="159"/>
                  </a:cubicBezTo>
                  <a:cubicBezTo>
                    <a:pt x="580" y="105"/>
                    <a:pt x="532" y="156"/>
                    <a:pt x="576" y="114"/>
                  </a:cubicBezTo>
                  <a:cubicBezTo>
                    <a:pt x="600" y="120"/>
                    <a:pt x="627" y="120"/>
                    <a:pt x="649" y="132"/>
                  </a:cubicBezTo>
                  <a:cubicBezTo>
                    <a:pt x="694" y="157"/>
                    <a:pt x="616" y="173"/>
                    <a:pt x="685" y="150"/>
                  </a:cubicBezTo>
                  <a:cubicBezTo>
                    <a:pt x="749" y="89"/>
                    <a:pt x="690" y="102"/>
                    <a:pt x="832" y="114"/>
                  </a:cubicBezTo>
                  <a:cubicBezTo>
                    <a:pt x="850" y="117"/>
                    <a:pt x="868" y="125"/>
                    <a:pt x="886" y="123"/>
                  </a:cubicBezTo>
                  <a:cubicBezTo>
                    <a:pt x="913" y="120"/>
                    <a:pt x="913" y="65"/>
                    <a:pt x="932" y="50"/>
                  </a:cubicBezTo>
                  <a:cubicBezTo>
                    <a:pt x="954" y="33"/>
                    <a:pt x="986" y="36"/>
                    <a:pt x="1014" y="31"/>
                  </a:cubicBezTo>
                  <a:cubicBezTo>
                    <a:pt x="1046" y="0"/>
                    <a:pt x="1024" y="13"/>
                    <a:pt x="1088" y="13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3019" name="Freeform 19"/>
            <p:cNvSpPr>
              <a:spLocks/>
            </p:cNvSpPr>
            <p:nvPr/>
          </p:nvSpPr>
          <p:spPr bwMode="auto">
            <a:xfrm>
              <a:off x="1490" y="1829"/>
              <a:ext cx="2021" cy="128"/>
            </a:xfrm>
            <a:custGeom>
              <a:avLst/>
              <a:gdLst>
                <a:gd name="T0" fmla="*/ 0 w 2021"/>
                <a:gd name="T1" fmla="*/ 118 h 128"/>
                <a:gd name="T2" fmla="*/ 201 w 2021"/>
                <a:gd name="T3" fmla="*/ 82 h 128"/>
                <a:gd name="T4" fmla="*/ 403 w 2021"/>
                <a:gd name="T5" fmla="*/ 45 h 128"/>
                <a:gd name="T6" fmla="*/ 741 w 2021"/>
                <a:gd name="T7" fmla="*/ 64 h 128"/>
                <a:gd name="T8" fmla="*/ 878 w 2021"/>
                <a:gd name="T9" fmla="*/ 36 h 128"/>
                <a:gd name="T10" fmla="*/ 905 w 2021"/>
                <a:gd name="T11" fmla="*/ 45 h 128"/>
                <a:gd name="T12" fmla="*/ 924 w 2021"/>
                <a:gd name="T13" fmla="*/ 64 h 128"/>
                <a:gd name="T14" fmla="*/ 988 w 2021"/>
                <a:gd name="T15" fmla="*/ 82 h 128"/>
                <a:gd name="T16" fmla="*/ 1024 w 2021"/>
                <a:gd name="T17" fmla="*/ 73 h 128"/>
                <a:gd name="T18" fmla="*/ 1043 w 2021"/>
                <a:gd name="T19" fmla="*/ 54 h 128"/>
                <a:gd name="T20" fmla="*/ 1097 w 2021"/>
                <a:gd name="T21" fmla="*/ 45 h 128"/>
                <a:gd name="T22" fmla="*/ 1408 w 2021"/>
                <a:gd name="T23" fmla="*/ 45 h 128"/>
                <a:gd name="T24" fmla="*/ 1417 w 2021"/>
                <a:gd name="T25" fmla="*/ 18 h 128"/>
                <a:gd name="T26" fmla="*/ 1436 w 2021"/>
                <a:gd name="T27" fmla="*/ 0 h 128"/>
                <a:gd name="T28" fmla="*/ 1527 w 2021"/>
                <a:gd name="T29" fmla="*/ 36 h 128"/>
                <a:gd name="T30" fmla="*/ 1692 w 2021"/>
                <a:gd name="T31" fmla="*/ 54 h 128"/>
                <a:gd name="T32" fmla="*/ 1820 w 2021"/>
                <a:gd name="T33" fmla="*/ 27 h 128"/>
                <a:gd name="T34" fmla="*/ 1893 w 2021"/>
                <a:gd name="T35" fmla="*/ 64 h 128"/>
                <a:gd name="T36" fmla="*/ 1975 w 2021"/>
                <a:gd name="T37" fmla="*/ 82 h 128"/>
                <a:gd name="T38" fmla="*/ 1984 w 2021"/>
                <a:gd name="T39" fmla="*/ 109 h 128"/>
                <a:gd name="T40" fmla="*/ 2012 w 2021"/>
                <a:gd name="T41" fmla="*/ 118 h 128"/>
                <a:gd name="T42" fmla="*/ 2021 w 2021"/>
                <a:gd name="T43" fmla="*/ 128 h 1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21"/>
                <a:gd name="T67" fmla="*/ 0 h 128"/>
                <a:gd name="T68" fmla="*/ 2021 w 2021"/>
                <a:gd name="T69" fmla="*/ 128 h 1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21" h="128">
                  <a:moveTo>
                    <a:pt x="0" y="118"/>
                  </a:moveTo>
                  <a:cubicBezTo>
                    <a:pt x="67" y="99"/>
                    <a:pt x="136" y="104"/>
                    <a:pt x="201" y="82"/>
                  </a:cubicBezTo>
                  <a:cubicBezTo>
                    <a:pt x="257" y="29"/>
                    <a:pt x="321" y="50"/>
                    <a:pt x="403" y="45"/>
                  </a:cubicBezTo>
                  <a:cubicBezTo>
                    <a:pt x="487" y="17"/>
                    <a:pt x="651" y="57"/>
                    <a:pt x="741" y="64"/>
                  </a:cubicBezTo>
                  <a:cubicBezTo>
                    <a:pt x="808" y="86"/>
                    <a:pt x="822" y="50"/>
                    <a:pt x="878" y="36"/>
                  </a:cubicBezTo>
                  <a:cubicBezTo>
                    <a:pt x="887" y="39"/>
                    <a:pt x="897" y="40"/>
                    <a:pt x="905" y="45"/>
                  </a:cubicBezTo>
                  <a:cubicBezTo>
                    <a:pt x="913" y="50"/>
                    <a:pt x="916" y="60"/>
                    <a:pt x="924" y="64"/>
                  </a:cubicBezTo>
                  <a:cubicBezTo>
                    <a:pt x="944" y="74"/>
                    <a:pt x="967" y="75"/>
                    <a:pt x="988" y="82"/>
                  </a:cubicBezTo>
                  <a:cubicBezTo>
                    <a:pt x="1000" y="79"/>
                    <a:pt x="1013" y="79"/>
                    <a:pt x="1024" y="73"/>
                  </a:cubicBezTo>
                  <a:cubicBezTo>
                    <a:pt x="1032" y="69"/>
                    <a:pt x="1035" y="57"/>
                    <a:pt x="1043" y="54"/>
                  </a:cubicBezTo>
                  <a:cubicBezTo>
                    <a:pt x="1060" y="47"/>
                    <a:pt x="1079" y="48"/>
                    <a:pt x="1097" y="45"/>
                  </a:cubicBezTo>
                  <a:cubicBezTo>
                    <a:pt x="1216" y="65"/>
                    <a:pt x="1226" y="70"/>
                    <a:pt x="1408" y="45"/>
                  </a:cubicBezTo>
                  <a:cubicBezTo>
                    <a:pt x="1417" y="44"/>
                    <a:pt x="1412" y="26"/>
                    <a:pt x="1417" y="18"/>
                  </a:cubicBezTo>
                  <a:cubicBezTo>
                    <a:pt x="1422" y="11"/>
                    <a:pt x="1430" y="6"/>
                    <a:pt x="1436" y="0"/>
                  </a:cubicBezTo>
                  <a:cubicBezTo>
                    <a:pt x="1467" y="10"/>
                    <a:pt x="1495" y="29"/>
                    <a:pt x="1527" y="36"/>
                  </a:cubicBezTo>
                  <a:cubicBezTo>
                    <a:pt x="1581" y="47"/>
                    <a:pt x="1637" y="45"/>
                    <a:pt x="1692" y="54"/>
                  </a:cubicBezTo>
                  <a:cubicBezTo>
                    <a:pt x="1744" y="73"/>
                    <a:pt x="1773" y="42"/>
                    <a:pt x="1820" y="27"/>
                  </a:cubicBezTo>
                  <a:cubicBezTo>
                    <a:pt x="1938" y="46"/>
                    <a:pt x="1834" y="15"/>
                    <a:pt x="1893" y="64"/>
                  </a:cubicBezTo>
                  <a:cubicBezTo>
                    <a:pt x="1915" y="82"/>
                    <a:pt x="1947" y="77"/>
                    <a:pt x="1975" y="82"/>
                  </a:cubicBezTo>
                  <a:cubicBezTo>
                    <a:pt x="1978" y="91"/>
                    <a:pt x="1977" y="102"/>
                    <a:pt x="1984" y="109"/>
                  </a:cubicBezTo>
                  <a:cubicBezTo>
                    <a:pt x="1991" y="116"/>
                    <a:pt x="2003" y="114"/>
                    <a:pt x="2012" y="118"/>
                  </a:cubicBezTo>
                  <a:cubicBezTo>
                    <a:pt x="2016" y="120"/>
                    <a:pt x="2018" y="125"/>
                    <a:pt x="2021" y="128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3020" name="Freeform 20"/>
            <p:cNvSpPr>
              <a:spLocks/>
            </p:cNvSpPr>
            <p:nvPr/>
          </p:nvSpPr>
          <p:spPr bwMode="auto">
            <a:xfrm>
              <a:off x="2395" y="1373"/>
              <a:ext cx="1171" cy="145"/>
            </a:xfrm>
            <a:custGeom>
              <a:avLst/>
              <a:gdLst>
                <a:gd name="T0" fmla="*/ 0 w 1171"/>
                <a:gd name="T1" fmla="*/ 44 h 145"/>
                <a:gd name="T2" fmla="*/ 110 w 1171"/>
                <a:gd name="T3" fmla="*/ 62 h 145"/>
                <a:gd name="T4" fmla="*/ 156 w 1171"/>
                <a:gd name="T5" fmla="*/ 99 h 145"/>
                <a:gd name="T6" fmla="*/ 247 w 1171"/>
                <a:gd name="T7" fmla="*/ 90 h 145"/>
                <a:gd name="T8" fmla="*/ 266 w 1171"/>
                <a:gd name="T9" fmla="*/ 72 h 145"/>
                <a:gd name="T10" fmla="*/ 330 w 1171"/>
                <a:gd name="T11" fmla="*/ 53 h 145"/>
                <a:gd name="T12" fmla="*/ 613 w 1171"/>
                <a:gd name="T13" fmla="*/ 35 h 145"/>
                <a:gd name="T14" fmla="*/ 686 w 1171"/>
                <a:gd name="T15" fmla="*/ 26 h 145"/>
                <a:gd name="T16" fmla="*/ 787 w 1171"/>
                <a:gd name="T17" fmla="*/ 8 h 145"/>
                <a:gd name="T18" fmla="*/ 933 w 1171"/>
                <a:gd name="T19" fmla="*/ 35 h 145"/>
                <a:gd name="T20" fmla="*/ 997 w 1171"/>
                <a:gd name="T21" fmla="*/ 62 h 145"/>
                <a:gd name="T22" fmla="*/ 1052 w 1171"/>
                <a:gd name="T23" fmla="*/ 126 h 145"/>
                <a:gd name="T24" fmla="*/ 1107 w 1171"/>
                <a:gd name="T25" fmla="*/ 145 h 145"/>
                <a:gd name="T26" fmla="*/ 1171 w 1171"/>
                <a:gd name="T27" fmla="*/ 126 h 1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71"/>
                <a:gd name="T43" fmla="*/ 0 h 145"/>
                <a:gd name="T44" fmla="*/ 1171 w 1171"/>
                <a:gd name="T45" fmla="*/ 145 h 14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71" h="145">
                  <a:moveTo>
                    <a:pt x="0" y="44"/>
                  </a:moveTo>
                  <a:cubicBezTo>
                    <a:pt x="37" y="48"/>
                    <a:pt x="84" y="35"/>
                    <a:pt x="110" y="62"/>
                  </a:cubicBezTo>
                  <a:cubicBezTo>
                    <a:pt x="157" y="110"/>
                    <a:pt x="65" y="77"/>
                    <a:pt x="156" y="99"/>
                  </a:cubicBezTo>
                  <a:cubicBezTo>
                    <a:pt x="186" y="96"/>
                    <a:pt x="217" y="97"/>
                    <a:pt x="247" y="90"/>
                  </a:cubicBezTo>
                  <a:cubicBezTo>
                    <a:pt x="255" y="88"/>
                    <a:pt x="258" y="76"/>
                    <a:pt x="266" y="72"/>
                  </a:cubicBezTo>
                  <a:cubicBezTo>
                    <a:pt x="286" y="62"/>
                    <a:pt x="309" y="60"/>
                    <a:pt x="330" y="53"/>
                  </a:cubicBezTo>
                  <a:cubicBezTo>
                    <a:pt x="409" y="0"/>
                    <a:pt x="523" y="27"/>
                    <a:pt x="613" y="35"/>
                  </a:cubicBezTo>
                  <a:cubicBezTo>
                    <a:pt x="658" y="103"/>
                    <a:pt x="655" y="47"/>
                    <a:pt x="686" y="26"/>
                  </a:cubicBezTo>
                  <a:cubicBezTo>
                    <a:pt x="715" y="7"/>
                    <a:pt x="753" y="13"/>
                    <a:pt x="787" y="8"/>
                  </a:cubicBezTo>
                  <a:cubicBezTo>
                    <a:pt x="838" y="15"/>
                    <a:pt x="883" y="27"/>
                    <a:pt x="933" y="35"/>
                  </a:cubicBezTo>
                  <a:cubicBezTo>
                    <a:pt x="954" y="45"/>
                    <a:pt x="977" y="50"/>
                    <a:pt x="997" y="62"/>
                  </a:cubicBezTo>
                  <a:cubicBezTo>
                    <a:pt x="1021" y="77"/>
                    <a:pt x="1032" y="109"/>
                    <a:pt x="1052" y="126"/>
                  </a:cubicBezTo>
                  <a:cubicBezTo>
                    <a:pt x="1056" y="129"/>
                    <a:pt x="1103" y="144"/>
                    <a:pt x="1107" y="145"/>
                  </a:cubicBezTo>
                  <a:cubicBezTo>
                    <a:pt x="1165" y="125"/>
                    <a:pt x="1143" y="126"/>
                    <a:pt x="1171" y="126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3021" name="Freeform 23"/>
            <p:cNvSpPr>
              <a:spLocks/>
            </p:cNvSpPr>
            <p:nvPr/>
          </p:nvSpPr>
          <p:spPr bwMode="auto">
            <a:xfrm>
              <a:off x="2990" y="1801"/>
              <a:ext cx="1362" cy="165"/>
            </a:xfrm>
            <a:custGeom>
              <a:avLst/>
              <a:gdLst>
                <a:gd name="T0" fmla="*/ 521 w 1362"/>
                <a:gd name="T1" fmla="*/ 137 h 165"/>
                <a:gd name="T2" fmla="*/ 676 w 1362"/>
                <a:gd name="T3" fmla="*/ 128 h 165"/>
                <a:gd name="T4" fmla="*/ 850 w 1362"/>
                <a:gd name="T5" fmla="*/ 128 h 165"/>
                <a:gd name="T6" fmla="*/ 1225 w 1362"/>
                <a:gd name="T7" fmla="*/ 137 h 165"/>
                <a:gd name="T8" fmla="*/ 1362 w 1362"/>
                <a:gd name="T9" fmla="*/ 146 h 165"/>
                <a:gd name="T10" fmla="*/ 1252 w 1362"/>
                <a:gd name="T11" fmla="*/ 92 h 165"/>
                <a:gd name="T12" fmla="*/ 978 w 1362"/>
                <a:gd name="T13" fmla="*/ 82 h 165"/>
                <a:gd name="T14" fmla="*/ 804 w 1362"/>
                <a:gd name="T15" fmla="*/ 37 h 165"/>
                <a:gd name="T16" fmla="*/ 649 w 1362"/>
                <a:gd name="T17" fmla="*/ 73 h 165"/>
                <a:gd name="T18" fmla="*/ 521 w 1362"/>
                <a:gd name="T19" fmla="*/ 92 h 165"/>
                <a:gd name="T20" fmla="*/ 448 w 1362"/>
                <a:gd name="T21" fmla="*/ 55 h 165"/>
                <a:gd name="T22" fmla="*/ 420 w 1362"/>
                <a:gd name="T23" fmla="*/ 46 h 165"/>
                <a:gd name="T24" fmla="*/ 393 w 1362"/>
                <a:gd name="T25" fmla="*/ 37 h 165"/>
                <a:gd name="T26" fmla="*/ 301 w 1362"/>
                <a:gd name="T27" fmla="*/ 0 h 165"/>
                <a:gd name="T28" fmla="*/ 164 w 1362"/>
                <a:gd name="T29" fmla="*/ 9 h 165"/>
                <a:gd name="T30" fmla="*/ 128 w 1362"/>
                <a:gd name="T31" fmla="*/ 46 h 165"/>
                <a:gd name="T32" fmla="*/ 55 w 1362"/>
                <a:gd name="T33" fmla="*/ 64 h 165"/>
                <a:gd name="T34" fmla="*/ 0 w 1362"/>
                <a:gd name="T35" fmla="*/ 9 h 1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62"/>
                <a:gd name="T55" fmla="*/ 0 h 165"/>
                <a:gd name="T56" fmla="*/ 1362 w 1362"/>
                <a:gd name="T57" fmla="*/ 165 h 1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62" h="165">
                  <a:moveTo>
                    <a:pt x="521" y="137"/>
                  </a:moveTo>
                  <a:cubicBezTo>
                    <a:pt x="573" y="154"/>
                    <a:pt x="625" y="145"/>
                    <a:pt x="676" y="128"/>
                  </a:cubicBezTo>
                  <a:cubicBezTo>
                    <a:pt x="740" y="37"/>
                    <a:pt x="780" y="126"/>
                    <a:pt x="850" y="128"/>
                  </a:cubicBezTo>
                  <a:cubicBezTo>
                    <a:pt x="975" y="131"/>
                    <a:pt x="1100" y="134"/>
                    <a:pt x="1225" y="137"/>
                  </a:cubicBezTo>
                  <a:cubicBezTo>
                    <a:pt x="1306" y="165"/>
                    <a:pt x="1261" y="158"/>
                    <a:pt x="1362" y="146"/>
                  </a:cubicBezTo>
                  <a:cubicBezTo>
                    <a:pt x="1335" y="137"/>
                    <a:pt x="1274" y="94"/>
                    <a:pt x="1252" y="92"/>
                  </a:cubicBezTo>
                  <a:cubicBezTo>
                    <a:pt x="1161" y="84"/>
                    <a:pt x="1069" y="85"/>
                    <a:pt x="978" y="82"/>
                  </a:cubicBezTo>
                  <a:cubicBezTo>
                    <a:pt x="922" y="63"/>
                    <a:pt x="862" y="48"/>
                    <a:pt x="804" y="37"/>
                  </a:cubicBezTo>
                  <a:cubicBezTo>
                    <a:pt x="637" y="51"/>
                    <a:pt x="742" y="42"/>
                    <a:pt x="649" y="73"/>
                  </a:cubicBezTo>
                  <a:cubicBezTo>
                    <a:pt x="573" y="124"/>
                    <a:pt x="615" y="115"/>
                    <a:pt x="521" y="92"/>
                  </a:cubicBezTo>
                  <a:cubicBezTo>
                    <a:pt x="490" y="59"/>
                    <a:pt x="511" y="76"/>
                    <a:pt x="448" y="55"/>
                  </a:cubicBezTo>
                  <a:cubicBezTo>
                    <a:pt x="439" y="52"/>
                    <a:pt x="429" y="49"/>
                    <a:pt x="420" y="46"/>
                  </a:cubicBezTo>
                  <a:cubicBezTo>
                    <a:pt x="411" y="43"/>
                    <a:pt x="393" y="37"/>
                    <a:pt x="393" y="37"/>
                  </a:cubicBezTo>
                  <a:cubicBezTo>
                    <a:pt x="361" y="16"/>
                    <a:pt x="338" y="9"/>
                    <a:pt x="301" y="0"/>
                  </a:cubicBezTo>
                  <a:cubicBezTo>
                    <a:pt x="255" y="3"/>
                    <a:pt x="209" y="4"/>
                    <a:pt x="164" y="9"/>
                  </a:cubicBezTo>
                  <a:cubicBezTo>
                    <a:pt x="92" y="17"/>
                    <a:pt x="177" y="13"/>
                    <a:pt x="128" y="46"/>
                  </a:cubicBezTo>
                  <a:cubicBezTo>
                    <a:pt x="107" y="60"/>
                    <a:pt x="79" y="56"/>
                    <a:pt x="55" y="64"/>
                  </a:cubicBezTo>
                  <a:cubicBezTo>
                    <a:pt x="6" y="54"/>
                    <a:pt x="0" y="56"/>
                    <a:pt x="0" y="9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3022" name="Oval 24"/>
            <p:cNvSpPr>
              <a:spLocks noChangeArrowheads="1"/>
            </p:cNvSpPr>
            <p:nvPr/>
          </p:nvSpPr>
          <p:spPr bwMode="auto">
            <a:xfrm>
              <a:off x="2592" y="1728"/>
              <a:ext cx="144" cy="144"/>
            </a:xfrm>
            <a:prstGeom prst="ellipse">
              <a:avLst/>
            </a:prstGeom>
            <a:solidFill>
              <a:srgbClr val="FAFEA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43023" name="Picture 27" descr="ANT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72" y="1632"/>
              <a:ext cx="864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4" name="Picture 28" descr="j030009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96" y="1584"/>
              <a:ext cx="288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144" y="1008"/>
              <a:ext cx="1083" cy="891"/>
              <a:chOff x="96" y="1008"/>
              <a:chExt cx="1083" cy="891"/>
            </a:xfrm>
          </p:grpSpPr>
          <p:pic>
            <p:nvPicPr>
              <p:cNvPr id="43026" name="Picture 34" descr="j021529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8" y="1008"/>
                <a:ext cx="411" cy="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027" name="Picture 35" descr="j021529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6" y="1152"/>
                <a:ext cx="381" cy="6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028" name="Picture 36" descr="j021529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8" y="1008"/>
                <a:ext cx="381" cy="6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029" name="Picture 37" descr="j021529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68" y="1104"/>
                <a:ext cx="411" cy="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030" name="Picture 38" descr="j021529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20" y="1248"/>
                <a:ext cx="381" cy="6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031" name="Picture 39" descr="j021529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36" y="1248"/>
                <a:ext cx="411" cy="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9" name="Rectangle 5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fa-IR" sz="44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Zar" pitchFamily="2" charset="-78"/>
              </a:rPr>
              <a:t>مسیر کوتاهتر با گذشت زمان فرومون بیشتری دارد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 (1)</a:t>
            </a:r>
          </a:p>
        </p:txBody>
      </p:sp>
    </p:spTree>
    <p:extLst>
      <p:ext uri="{BB962C8B-B14F-4D97-AF65-F5344CB8AC3E}">
        <p14:creationId xmlns:p14="http://schemas.microsoft.com/office/powerpoint/2010/main" val="5474759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/>
          </a:p>
        </p:txBody>
      </p:sp>
      <p:sp>
        <p:nvSpPr>
          <p:cNvPr id="4403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E97E79-CD5B-4D00-910B-ACD7597B300A}" type="slidenum">
              <a:rPr lang="fa-IR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fa-IR">
              <a:solidFill>
                <a:schemeClr val="bg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Shortest Path (3)</a:t>
            </a: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457200" y="3886200"/>
            <a:ext cx="82296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Now a third ants wants to search for food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The ant realizes the trials left behind by its predecessors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Most likely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it follows one of the existing trials rather than initiating a new trial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Most likely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it follows the trial with the 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higher density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of pheromones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500063" y="1447800"/>
            <a:ext cx="8001000" cy="2557463"/>
            <a:chOff x="96" y="912"/>
            <a:chExt cx="5040" cy="1611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816" y="1488"/>
              <a:ext cx="4128" cy="768"/>
              <a:chOff x="672" y="1056"/>
              <a:chExt cx="4128" cy="768"/>
            </a:xfrm>
          </p:grpSpPr>
          <p:sp>
            <p:nvSpPr>
              <p:cNvPr id="44060" name="Oval 4"/>
              <p:cNvSpPr>
                <a:spLocks noChangeArrowheads="1"/>
              </p:cNvSpPr>
              <p:nvPr/>
            </p:nvSpPr>
            <p:spPr bwMode="auto">
              <a:xfrm>
                <a:off x="672" y="1344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b="1">
                    <a:latin typeface="Calibri" pitchFamily="34" charset="0"/>
                  </a:rPr>
                  <a:t>Nest</a:t>
                </a:r>
              </a:p>
            </p:txBody>
          </p:sp>
          <p:sp>
            <p:nvSpPr>
              <p:cNvPr id="44061" name="Oval 5"/>
              <p:cNvSpPr>
                <a:spLocks noChangeArrowheads="1"/>
              </p:cNvSpPr>
              <p:nvPr/>
            </p:nvSpPr>
            <p:spPr bwMode="auto">
              <a:xfrm>
                <a:off x="4320" y="1344"/>
                <a:ext cx="480" cy="480"/>
              </a:xfrm>
              <a:prstGeom prst="ellipse">
                <a:avLst/>
              </a:prstGeom>
              <a:solidFill>
                <a:srgbClr val="FAFEA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b="1">
                    <a:latin typeface="Calibri" pitchFamily="34" charset="0"/>
                  </a:rPr>
                  <a:t>Food</a:t>
                </a:r>
              </a:p>
            </p:txBody>
          </p:sp>
          <p:sp>
            <p:nvSpPr>
              <p:cNvPr id="44062" name="Rectangle 6"/>
              <p:cNvSpPr>
                <a:spLocks noChangeArrowheads="1"/>
              </p:cNvSpPr>
              <p:nvPr/>
            </p:nvSpPr>
            <p:spPr bwMode="auto">
              <a:xfrm>
                <a:off x="1152" y="1536"/>
                <a:ext cx="3168" cy="96"/>
              </a:xfrm>
              <a:prstGeom prst="rect">
                <a:avLst/>
              </a:prstGeom>
              <a:solidFill>
                <a:srgbClr val="89737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a-IR">
                  <a:latin typeface="Calibri" pitchFamily="34" charset="0"/>
                </a:endParaRPr>
              </a:p>
            </p:txBody>
          </p:sp>
          <p:sp>
            <p:nvSpPr>
              <p:cNvPr id="44063" name="Freeform 7"/>
              <p:cNvSpPr>
                <a:spLocks/>
              </p:cNvSpPr>
              <p:nvPr/>
            </p:nvSpPr>
            <p:spPr bwMode="auto">
              <a:xfrm>
                <a:off x="1152" y="1104"/>
                <a:ext cx="3168" cy="432"/>
              </a:xfrm>
              <a:custGeom>
                <a:avLst/>
                <a:gdLst>
                  <a:gd name="T0" fmla="*/ 0 w 3168"/>
                  <a:gd name="T1" fmla="*/ 432 h 432"/>
                  <a:gd name="T2" fmla="*/ 1632 w 3168"/>
                  <a:gd name="T3" fmla="*/ 0 h 432"/>
                  <a:gd name="T4" fmla="*/ 3168 w 3168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3168"/>
                  <a:gd name="T10" fmla="*/ 0 h 432"/>
                  <a:gd name="T11" fmla="*/ 3168 w 3168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68" h="432">
                    <a:moveTo>
                      <a:pt x="0" y="432"/>
                    </a:moveTo>
                    <a:cubicBezTo>
                      <a:pt x="552" y="216"/>
                      <a:pt x="1104" y="0"/>
                      <a:pt x="1632" y="0"/>
                    </a:cubicBezTo>
                    <a:cubicBezTo>
                      <a:pt x="2160" y="0"/>
                      <a:pt x="2912" y="360"/>
                      <a:pt x="3168" y="432"/>
                    </a:cubicBezTo>
                  </a:path>
                </a:pathLst>
              </a:custGeom>
              <a:noFill/>
              <a:ln w="76200">
                <a:solidFill>
                  <a:srgbClr val="8973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>
                  <a:latin typeface="Calibri" pitchFamily="34" charset="0"/>
                </a:endParaRPr>
              </a:p>
            </p:txBody>
          </p:sp>
          <p:sp>
            <p:nvSpPr>
              <p:cNvPr id="44064" name="Freeform 8"/>
              <p:cNvSpPr>
                <a:spLocks/>
              </p:cNvSpPr>
              <p:nvPr/>
            </p:nvSpPr>
            <p:spPr bwMode="auto">
              <a:xfrm>
                <a:off x="1152" y="1056"/>
                <a:ext cx="3168" cy="432"/>
              </a:xfrm>
              <a:custGeom>
                <a:avLst/>
                <a:gdLst>
                  <a:gd name="T0" fmla="*/ 0 w 3168"/>
                  <a:gd name="T1" fmla="*/ 432 h 432"/>
                  <a:gd name="T2" fmla="*/ 1632 w 3168"/>
                  <a:gd name="T3" fmla="*/ 0 h 432"/>
                  <a:gd name="T4" fmla="*/ 3168 w 3168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3168"/>
                  <a:gd name="T10" fmla="*/ 0 h 432"/>
                  <a:gd name="T11" fmla="*/ 3168 w 3168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68" h="432">
                    <a:moveTo>
                      <a:pt x="0" y="432"/>
                    </a:moveTo>
                    <a:cubicBezTo>
                      <a:pt x="552" y="216"/>
                      <a:pt x="1104" y="0"/>
                      <a:pt x="1632" y="0"/>
                    </a:cubicBezTo>
                    <a:cubicBezTo>
                      <a:pt x="2160" y="0"/>
                      <a:pt x="2912" y="360"/>
                      <a:pt x="3168" y="432"/>
                    </a:cubicBezTo>
                  </a:path>
                </a:pathLst>
              </a:custGeom>
              <a:noFill/>
              <a:ln w="76200">
                <a:solidFill>
                  <a:srgbClr val="8973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>
                  <a:latin typeface="Calibri" pitchFamily="34" charset="0"/>
                </a:endParaRPr>
              </a:p>
            </p:txBody>
          </p:sp>
        </p:grpSp>
        <p:pic>
          <p:nvPicPr>
            <p:cNvPr id="44040" name="Picture 9" descr="j021529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" y="1008"/>
              <a:ext cx="411" cy="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1" name="Picture 10" descr="j021529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" y="1152"/>
              <a:ext cx="381" cy="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2" name="Picture 11" descr="j021529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1008"/>
              <a:ext cx="381" cy="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3" name="Picture 14" descr="j021529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8" y="1104"/>
              <a:ext cx="411" cy="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4" name="Picture 15" descr="j021529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48" y="1344"/>
              <a:ext cx="381" cy="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5" name="Picture 16" descr="j021529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1248"/>
              <a:ext cx="411" cy="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6" name="Freeform 18"/>
            <p:cNvSpPr>
              <a:spLocks/>
            </p:cNvSpPr>
            <p:nvPr/>
          </p:nvSpPr>
          <p:spPr bwMode="auto">
            <a:xfrm>
              <a:off x="1317" y="1404"/>
              <a:ext cx="1088" cy="425"/>
            </a:xfrm>
            <a:custGeom>
              <a:avLst/>
              <a:gdLst>
                <a:gd name="T0" fmla="*/ 0 w 1088"/>
                <a:gd name="T1" fmla="*/ 425 h 425"/>
                <a:gd name="T2" fmla="*/ 18 w 1088"/>
                <a:gd name="T3" fmla="*/ 406 h 425"/>
                <a:gd name="T4" fmla="*/ 73 w 1088"/>
                <a:gd name="T5" fmla="*/ 388 h 425"/>
                <a:gd name="T6" fmla="*/ 118 w 1088"/>
                <a:gd name="T7" fmla="*/ 351 h 425"/>
                <a:gd name="T8" fmla="*/ 128 w 1088"/>
                <a:gd name="T9" fmla="*/ 315 h 425"/>
                <a:gd name="T10" fmla="*/ 155 w 1088"/>
                <a:gd name="T11" fmla="*/ 306 h 425"/>
                <a:gd name="T12" fmla="*/ 228 w 1088"/>
                <a:gd name="T13" fmla="*/ 297 h 425"/>
                <a:gd name="T14" fmla="*/ 320 w 1088"/>
                <a:gd name="T15" fmla="*/ 260 h 425"/>
                <a:gd name="T16" fmla="*/ 484 w 1088"/>
                <a:gd name="T17" fmla="*/ 205 h 425"/>
                <a:gd name="T18" fmla="*/ 548 w 1088"/>
                <a:gd name="T19" fmla="*/ 159 h 425"/>
                <a:gd name="T20" fmla="*/ 576 w 1088"/>
                <a:gd name="T21" fmla="*/ 114 h 425"/>
                <a:gd name="T22" fmla="*/ 649 w 1088"/>
                <a:gd name="T23" fmla="*/ 132 h 425"/>
                <a:gd name="T24" fmla="*/ 685 w 1088"/>
                <a:gd name="T25" fmla="*/ 150 h 425"/>
                <a:gd name="T26" fmla="*/ 832 w 1088"/>
                <a:gd name="T27" fmla="*/ 114 h 425"/>
                <a:gd name="T28" fmla="*/ 886 w 1088"/>
                <a:gd name="T29" fmla="*/ 123 h 425"/>
                <a:gd name="T30" fmla="*/ 932 w 1088"/>
                <a:gd name="T31" fmla="*/ 50 h 425"/>
                <a:gd name="T32" fmla="*/ 1014 w 1088"/>
                <a:gd name="T33" fmla="*/ 31 h 425"/>
                <a:gd name="T34" fmla="*/ 1088 w 1088"/>
                <a:gd name="T35" fmla="*/ 13 h 4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88"/>
                <a:gd name="T55" fmla="*/ 0 h 425"/>
                <a:gd name="T56" fmla="*/ 1088 w 1088"/>
                <a:gd name="T57" fmla="*/ 425 h 4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88" h="425">
                  <a:moveTo>
                    <a:pt x="0" y="425"/>
                  </a:moveTo>
                  <a:cubicBezTo>
                    <a:pt x="6" y="419"/>
                    <a:pt x="10" y="410"/>
                    <a:pt x="18" y="406"/>
                  </a:cubicBezTo>
                  <a:cubicBezTo>
                    <a:pt x="35" y="397"/>
                    <a:pt x="73" y="388"/>
                    <a:pt x="73" y="388"/>
                  </a:cubicBezTo>
                  <a:cubicBezTo>
                    <a:pt x="85" y="380"/>
                    <a:pt x="110" y="366"/>
                    <a:pt x="118" y="351"/>
                  </a:cubicBezTo>
                  <a:cubicBezTo>
                    <a:pt x="124" y="340"/>
                    <a:pt x="120" y="325"/>
                    <a:pt x="128" y="315"/>
                  </a:cubicBezTo>
                  <a:cubicBezTo>
                    <a:pt x="134" y="308"/>
                    <a:pt x="146" y="308"/>
                    <a:pt x="155" y="306"/>
                  </a:cubicBezTo>
                  <a:cubicBezTo>
                    <a:pt x="179" y="302"/>
                    <a:pt x="204" y="300"/>
                    <a:pt x="228" y="297"/>
                  </a:cubicBezTo>
                  <a:cubicBezTo>
                    <a:pt x="296" y="274"/>
                    <a:pt x="266" y="286"/>
                    <a:pt x="320" y="260"/>
                  </a:cubicBezTo>
                  <a:cubicBezTo>
                    <a:pt x="354" y="208"/>
                    <a:pt x="427" y="211"/>
                    <a:pt x="484" y="205"/>
                  </a:cubicBezTo>
                  <a:cubicBezTo>
                    <a:pt x="502" y="195"/>
                    <a:pt x="535" y="181"/>
                    <a:pt x="548" y="159"/>
                  </a:cubicBezTo>
                  <a:cubicBezTo>
                    <a:pt x="580" y="105"/>
                    <a:pt x="532" y="156"/>
                    <a:pt x="576" y="114"/>
                  </a:cubicBezTo>
                  <a:cubicBezTo>
                    <a:pt x="600" y="120"/>
                    <a:pt x="627" y="120"/>
                    <a:pt x="649" y="132"/>
                  </a:cubicBezTo>
                  <a:cubicBezTo>
                    <a:pt x="694" y="157"/>
                    <a:pt x="616" y="173"/>
                    <a:pt x="685" y="150"/>
                  </a:cubicBezTo>
                  <a:cubicBezTo>
                    <a:pt x="749" y="89"/>
                    <a:pt x="690" y="102"/>
                    <a:pt x="832" y="114"/>
                  </a:cubicBezTo>
                  <a:cubicBezTo>
                    <a:pt x="850" y="117"/>
                    <a:pt x="868" y="125"/>
                    <a:pt x="886" y="123"/>
                  </a:cubicBezTo>
                  <a:cubicBezTo>
                    <a:pt x="913" y="120"/>
                    <a:pt x="913" y="65"/>
                    <a:pt x="932" y="50"/>
                  </a:cubicBezTo>
                  <a:cubicBezTo>
                    <a:pt x="954" y="33"/>
                    <a:pt x="986" y="36"/>
                    <a:pt x="1014" y="31"/>
                  </a:cubicBezTo>
                  <a:cubicBezTo>
                    <a:pt x="1046" y="0"/>
                    <a:pt x="1024" y="13"/>
                    <a:pt x="1088" y="13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>
                <a:latin typeface="Calibri" pitchFamily="34" charset="0"/>
              </a:endParaRPr>
            </a:p>
          </p:txBody>
        </p:sp>
        <p:sp>
          <p:nvSpPr>
            <p:cNvPr id="44047" name="Freeform 19"/>
            <p:cNvSpPr>
              <a:spLocks/>
            </p:cNvSpPr>
            <p:nvPr/>
          </p:nvSpPr>
          <p:spPr bwMode="auto">
            <a:xfrm>
              <a:off x="1490" y="1829"/>
              <a:ext cx="2021" cy="128"/>
            </a:xfrm>
            <a:custGeom>
              <a:avLst/>
              <a:gdLst>
                <a:gd name="T0" fmla="*/ 0 w 2021"/>
                <a:gd name="T1" fmla="*/ 118 h 128"/>
                <a:gd name="T2" fmla="*/ 201 w 2021"/>
                <a:gd name="T3" fmla="*/ 82 h 128"/>
                <a:gd name="T4" fmla="*/ 403 w 2021"/>
                <a:gd name="T5" fmla="*/ 45 h 128"/>
                <a:gd name="T6" fmla="*/ 741 w 2021"/>
                <a:gd name="T7" fmla="*/ 64 h 128"/>
                <a:gd name="T8" fmla="*/ 878 w 2021"/>
                <a:gd name="T9" fmla="*/ 36 h 128"/>
                <a:gd name="T10" fmla="*/ 905 w 2021"/>
                <a:gd name="T11" fmla="*/ 45 h 128"/>
                <a:gd name="T12" fmla="*/ 924 w 2021"/>
                <a:gd name="T13" fmla="*/ 64 h 128"/>
                <a:gd name="T14" fmla="*/ 988 w 2021"/>
                <a:gd name="T15" fmla="*/ 82 h 128"/>
                <a:gd name="T16" fmla="*/ 1024 w 2021"/>
                <a:gd name="T17" fmla="*/ 73 h 128"/>
                <a:gd name="T18" fmla="*/ 1043 w 2021"/>
                <a:gd name="T19" fmla="*/ 54 h 128"/>
                <a:gd name="T20" fmla="*/ 1097 w 2021"/>
                <a:gd name="T21" fmla="*/ 45 h 128"/>
                <a:gd name="T22" fmla="*/ 1408 w 2021"/>
                <a:gd name="T23" fmla="*/ 45 h 128"/>
                <a:gd name="T24" fmla="*/ 1417 w 2021"/>
                <a:gd name="T25" fmla="*/ 18 h 128"/>
                <a:gd name="T26" fmla="*/ 1436 w 2021"/>
                <a:gd name="T27" fmla="*/ 0 h 128"/>
                <a:gd name="T28" fmla="*/ 1527 w 2021"/>
                <a:gd name="T29" fmla="*/ 36 h 128"/>
                <a:gd name="T30" fmla="*/ 1692 w 2021"/>
                <a:gd name="T31" fmla="*/ 54 h 128"/>
                <a:gd name="T32" fmla="*/ 1820 w 2021"/>
                <a:gd name="T33" fmla="*/ 27 h 128"/>
                <a:gd name="T34" fmla="*/ 1893 w 2021"/>
                <a:gd name="T35" fmla="*/ 64 h 128"/>
                <a:gd name="T36" fmla="*/ 1975 w 2021"/>
                <a:gd name="T37" fmla="*/ 82 h 128"/>
                <a:gd name="T38" fmla="*/ 1984 w 2021"/>
                <a:gd name="T39" fmla="*/ 109 h 128"/>
                <a:gd name="T40" fmla="*/ 2012 w 2021"/>
                <a:gd name="T41" fmla="*/ 118 h 128"/>
                <a:gd name="T42" fmla="*/ 2021 w 2021"/>
                <a:gd name="T43" fmla="*/ 128 h 1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21"/>
                <a:gd name="T67" fmla="*/ 0 h 128"/>
                <a:gd name="T68" fmla="*/ 2021 w 2021"/>
                <a:gd name="T69" fmla="*/ 128 h 1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21" h="128">
                  <a:moveTo>
                    <a:pt x="0" y="118"/>
                  </a:moveTo>
                  <a:cubicBezTo>
                    <a:pt x="67" y="99"/>
                    <a:pt x="136" y="104"/>
                    <a:pt x="201" y="82"/>
                  </a:cubicBezTo>
                  <a:cubicBezTo>
                    <a:pt x="257" y="29"/>
                    <a:pt x="321" y="50"/>
                    <a:pt x="403" y="45"/>
                  </a:cubicBezTo>
                  <a:cubicBezTo>
                    <a:pt x="487" y="17"/>
                    <a:pt x="651" y="57"/>
                    <a:pt x="741" y="64"/>
                  </a:cubicBezTo>
                  <a:cubicBezTo>
                    <a:pt x="808" y="86"/>
                    <a:pt x="822" y="50"/>
                    <a:pt x="878" y="36"/>
                  </a:cubicBezTo>
                  <a:cubicBezTo>
                    <a:pt x="887" y="39"/>
                    <a:pt x="897" y="40"/>
                    <a:pt x="905" y="45"/>
                  </a:cubicBezTo>
                  <a:cubicBezTo>
                    <a:pt x="913" y="50"/>
                    <a:pt x="916" y="60"/>
                    <a:pt x="924" y="64"/>
                  </a:cubicBezTo>
                  <a:cubicBezTo>
                    <a:pt x="944" y="74"/>
                    <a:pt x="967" y="75"/>
                    <a:pt x="988" y="82"/>
                  </a:cubicBezTo>
                  <a:cubicBezTo>
                    <a:pt x="1000" y="79"/>
                    <a:pt x="1013" y="79"/>
                    <a:pt x="1024" y="73"/>
                  </a:cubicBezTo>
                  <a:cubicBezTo>
                    <a:pt x="1032" y="69"/>
                    <a:pt x="1035" y="57"/>
                    <a:pt x="1043" y="54"/>
                  </a:cubicBezTo>
                  <a:cubicBezTo>
                    <a:pt x="1060" y="47"/>
                    <a:pt x="1079" y="48"/>
                    <a:pt x="1097" y="45"/>
                  </a:cubicBezTo>
                  <a:cubicBezTo>
                    <a:pt x="1216" y="65"/>
                    <a:pt x="1226" y="70"/>
                    <a:pt x="1408" y="45"/>
                  </a:cubicBezTo>
                  <a:cubicBezTo>
                    <a:pt x="1417" y="44"/>
                    <a:pt x="1412" y="26"/>
                    <a:pt x="1417" y="18"/>
                  </a:cubicBezTo>
                  <a:cubicBezTo>
                    <a:pt x="1422" y="11"/>
                    <a:pt x="1430" y="6"/>
                    <a:pt x="1436" y="0"/>
                  </a:cubicBezTo>
                  <a:cubicBezTo>
                    <a:pt x="1467" y="10"/>
                    <a:pt x="1495" y="29"/>
                    <a:pt x="1527" y="36"/>
                  </a:cubicBezTo>
                  <a:cubicBezTo>
                    <a:pt x="1581" y="47"/>
                    <a:pt x="1637" y="45"/>
                    <a:pt x="1692" y="54"/>
                  </a:cubicBezTo>
                  <a:cubicBezTo>
                    <a:pt x="1744" y="73"/>
                    <a:pt x="1773" y="42"/>
                    <a:pt x="1820" y="27"/>
                  </a:cubicBezTo>
                  <a:cubicBezTo>
                    <a:pt x="1938" y="46"/>
                    <a:pt x="1834" y="15"/>
                    <a:pt x="1893" y="64"/>
                  </a:cubicBezTo>
                  <a:cubicBezTo>
                    <a:pt x="1915" y="82"/>
                    <a:pt x="1947" y="77"/>
                    <a:pt x="1975" y="82"/>
                  </a:cubicBezTo>
                  <a:cubicBezTo>
                    <a:pt x="1978" y="91"/>
                    <a:pt x="1977" y="102"/>
                    <a:pt x="1984" y="109"/>
                  </a:cubicBezTo>
                  <a:cubicBezTo>
                    <a:pt x="1991" y="116"/>
                    <a:pt x="2003" y="114"/>
                    <a:pt x="2012" y="118"/>
                  </a:cubicBezTo>
                  <a:cubicBezTo>
                    <a:pt x="2016" y="120"/>
                    <a:pt x="2018" y="125"/>
                    <a:pt x="2021" y="128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>
                <a:latin typeface="Calibri" pitchFamily="34" charset="0"/>
              </a:endParaRPr>
            </a:p>
          </p:txBody>
        </p:sp>
        <p:sp>
          <p:nvSpPr>
            <p:cNvPr id="44048" name="Freeform 20"/>
            <p:cNvSpPr>
              <a:spLocks/>
            </p:cNvSpPr>
            <p:nvPr/>
          </p:nvSpPr>
          <p:spPr bwMode="auto">
            <a:xfrm>
              <a:off x="2395" y="1373"/>
              <a:ext cx="1171" cy="145"/>
            </a:xfrm>
            <a:custGeom>
              <a:avLst/>
              <a:gdLst>
                <a:gd name="T0" fmla="*/ 0 w 1171"/>
                <a:gd name="T1" fmla="*/ 44 h 145"/>
                <a:gd name="T2" fmla="*/ 110 w 1171"/>
                <a:gd name="T3" fmla="*/ 62 h 145"/>
                <a:gd name="T4" fmla="*/ 156 w 1171"/>
                <a:gd name="T5" fmla="*/ 99 h 145"/>
                <a:gd name="T6" fmla="*/ 247 w 1171"/>
                <a:gd name="T7" fmla="*/ 90 h 145"/>
                <a:gd name="T8" fmla="*/ 266 w 1171"/>
                <a:gd name="T9" fmla="*/ 72 h 145"/>
                <a:gd name="T10" fmla="*/ 330 w 1171"/>
                <a:gd name="T11" fmla="*/ 53 h 145"/>
                <a:gd name="T12" fmla="*/ 613 w 1171"/>
                <a:gd name="T13" fmla="*/ 35 h 145"/>
                <a:gd name="T14" fmla="*/ 686 w 1171"/>
                <a:gd name="T15" fmla="*/ 26 h 145"/>
                <a:gd name="T16" fmla="*/ 787 w 1171"/>
                <a:gd name="T17" fmla="*/ 8 h 145"/>
                <a:gd name="T18" fmla="*/ 933 w 1171"/>
                <a:gd name="T19" fmla="*/ 35 h 145"/>
                <a:gd name="T20" fmla="*/ 997 w 1171"/>
                <a:gd name="T21" fmla="*/ 62 h 145"/>
                <a:gd name="T22" fmla="*/ 1052 w 1171"/>
                <a:gd name="T23" fmla="*/ 126 h 145"/>
                <a:gd name="T24" fmla="*/ 1107 w 1171"/>
                <a:gd name="T25" fmla="*/ 145 h 145"/>
                <a:gd name="T26" fmla="*/ 1171 w 1171"/>
                <a:gd name="T27" fmla="*/ 126 h 1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71"/>
                <a:gd name="T43" fmla="*/ 0 h 145"/>
                <a:gd name="T44" fmla="*/ 1171 w 1171"/>
                <a:gd name="T45" fmla="*/ 145 h 14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71" h="145">
                  <a:moveTo>
                    <a:pt x="0" y="44"/>
                  </a:moveTo>
                  <a:cubicBezTo>
                    <a:pt x="37" y="48"/>
                    <a:pt x="84" y="35"/>
                    <a:pt x="110" y="62"/>
                  </a:cubicBezTo>
                  <a:cubicBezTo>
                    <a:pt x="157" y="110"/>
                    <a:pt x="65" y="77"/>
                    <a:pt x="156" y="99"/>
                  </a:cubicBezTo>
                  <a:cubicBezTo>
                    <a:pt x="186" y="96"/>
                    <a:pt x="217" y="97"/>
                    <a:pt x="247" y="90"/>
                  </a:cubicBezTo>
                  <a:cubicBezTo>
                    <a:pt x="255" y="88"/>
                    <a:pt x="258" y="76"/>
                    <a:pt x="266" y="72"/>
                  </a:cubicBezTo>
                  <a:cubicBezTo>
                    <a:pt x="286" y="62"/>
                    <a:pt x="309" y="60"/>
                    <a:pt x="330" y="53"/>
                  </a:cubicBezTo>
                  <a:cubicBezTo>
                    <a:pt x="409" y="0"/>
                    <a:pt x="523" y="27"/>
                    <a:pt x="613" y="35"/>
                  </a:cubicBezTo>
                  <a:cubicBezTo>
                    <a:pt x="658" y="103"/>
                    <a:pt x="655" y="47"/>
                    <a:pt x="686" y="26"/>
                  </a:cubicBezTo>
                  <a:cubicBezTo>
                    <a:pt x="715" y="7"/>
                    <a:pt x="753" y="13"/>
                    <a:pt x="787" y="8"/>
                  </a:cubicBezTo>
                  <a:cubicBezTo>
                    <a:pt x="838" y="15"/>
                    <a:pt x="883" y="27"/>
                    <a:pt x="933" y="35"/>
                  </a:cubicBezTo>
                  <a:cubicBezTo>
                    <a:pt x="954" y="45"/>
                    <a:pt x="977" y="50"/>
                    <a:pt x="997" y="62"/>
                  </a:cubicBezTo>
                  <a:cubicBezTo>
                    <a:pt x="1021" y="77"/>
                    <a:pt x="1032" y="109"/>
                    <a:pt x="1052" y="126"/>
                  </a:cubicBezTo>
                  <a:cubicBezTo>
                    <a:pt x="1056" y="129"/>
                    <a:pt x="1103" y="144"/>
                    <a:pt x="1107" y="145"/>
                  </a:cubicBezTo>
                  <a:cubicBezTo>
                    <a:pt x="1165" y="125"/>
                    <a:pt x="1143" y="126"/>
                    <a:pt x="1171" y="126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>
                <a:latin typeface="Calibri" pitchFamily="34" charset="0"/>
              </a:endParaRPr>
            </a:p>
          </p:txBody>
        </p:sp>
        <p:sp>
          <p:nvSpPr>
            <p:cNvPr id="44049" name="Freeform 21"/>
            <p:cNvSpPr>
              <a:spLocks/>
            </p:cNvSpPr>
            <p:nvPr/>
          </p:nvSpPr>
          <p:spPr bwMode="auto">
            <a:xfrm>
              <a:off x="2990" y="1801"/>
              <a:ext cx="1362" cy="165"/>
            </a:xfrm>
            <a:custGeom>
              <a:avLst/>
              <a:gdLst>
                <a:gd name="T0" fmla="*/ 521 w 1362"/>
                <a:gd name="T1" fmla="*/ 137 h 165"/>
                <a:gd name="T2" fmla="*/ 676 w 1362"/>
                <a:gd name="T3" fmla="*/ 128 h 165"/>
                <a:gd name="T4" fmla="*/ 850 w 1362"/>
                <a:gd name="T5" fmla="*/ 128 h 165"/>
                <a:gd name="T6" fmla="*/ 1225 w 1362"/>
                <a:gd name="T7" fmla="*/ 137 h 165"/>
                <a:gd name="T8" fmla="*/ 1362 w 1362"/>
                <a:gd name="T9" fmla="*/ 146 h 165"/>
                <a:gd name="T10" fmla="*/ 1252 w 1362"/>
                <a:gd name="T11" fmla="*/ 92 h 165"/>
                <a:gd name="T12" fmla="*/ 978 w 1362"/>
                <a:gd name="T13" fmla="*/ 82 h 165"/>
                <a:gd name="T14" fmla="*/ 804 w 1362"/>
                <a:gd name="T15" fmla="*/ 37 h 165"/>
                <a:gd name="T16" fmla="*/ 649 w 1362"/>
                <a:gd name="T17" fmla="*/ 73 h 165"/>
                <a:gd name="T18" fmla="*/ 521 w 1362"/>
                <a:gd name="T19" fmla="*/ 92 h 165"/>
                <a:gd name="T20" fmla="*/ 448 w 1362"/>
                <a:gd name="T21" fmla="*/ 55 h 165"/>
                <a:gd name="T22" fmla="*/ 420 w 1362"/>
                <a:gd name="T23" fmla="*/ 46 h 165"/>
                <a:gd name="T24" fmla="*/ 393 w 1362"/>
                <a:gd name="T25" fmla="*/ 37 h 165"/>
                <a:gd name="T26" fmla="*/ 301 w 1362"/>
                <a:gd name="T27" fmla="*/ 0 h 165"/>
                <a:gd name="T28" fmla="*/ 164 w 1362"/>
                <a:gd name="T29" fmla="*/ 9 h 165"/>
                <a:gd name="T30" fmla="*/ 128 w 1362"/>
                <a:gd name="T31" fmla="*/ 46 h 165"/>
                <a:gd name="T32" fmla="*/ 55 w 1362"/>
                <a:gd name="T33" fmla="*/ 64 h 165"/>
                <a:gd name="T34" fmla="*/ 0 w 1362"/>
                <a:gd name="T35" fmla="*/ 9 h 1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62"/>
                <a:gd name="T55" fmla="*/ 0 h 165"/>
                <a:gd name="T56" fmla="*/ 1362 w 1362"/>
                <a:gd name="T57" fmla="*/ 165 h 1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62" h="165">
                  <a:moveTo>
                    <a:pt x="521" y="137"/>
                  </a:moveTo>
                  <a:cubicBezTo>
                    <a:pt x="573" y="154"/>
                    <a:pt x="625" y="145"/>
                    <a:pt x="676" y="128"/>
                  </a:cubicBezTo>
                  <a:cubicBezTo>
                    <a:pt x="740" y="37"/>
                    <a:pt x="780" y="126"/>
                    <a:pt x="850" y="128"/>
                  </a:cubicBezTo>
                  <a:cubicBezTo>
                    <a:pt x="975" y="131"/>
                    <a:pt x="1100" y="134"/>
                    <a:pt x="1225" y="137"/>
                  </a:cubicBezTo>
                  <a:cubicBezTo>
                    <a:pt x="1306" y="165"/>
                    <a:pt x="1261" y="158"/>
                    <a:pt x="1362" y="146"/>
                  </a:cubicBezTo>
                  <a:cubicBezTo>
                    <a:pt x="1335" y="137"/>
                    <a:pt x="1274" y="94"/>
                    <a:pt x="1252" y="92"/>
                  </a:cubicBezTo>
                  <a:cubicBezTo>
                    <a:pt x="1161" y="84"/>
                    <a:pt x="1069" y="85"/>
                    <a:pt x="978" y="82"/>
                  </a:cubicBezTo>
                  <a:cubicBezTo>
                    <a:pt x="922" y="63"/>
                    <a:pt x="862" y="48"/>
                    <a:pt x="804" y="37"/>
                  </a:cubicBezTo>
                  <a:cubicBezTo>
                    <a:pt x="637" y="51"/>
                    <a:pt x="742" y="42"/>
                    <a:pt x="649" y="73"/>
                  </a:cubicBezTo>
                  <a:cubicBezTo>
                    <a:pt x="573" y="124"/>
                    <a:pt x="615" y="115"/>
                    <a:pt x="521" y="92"/>
                  </a:cubicBezTo>
                  <a:cubicBezTo>
                    <a:pt x="490" y="59"/>
                    <a:pt x="511" y="76"/>
                    <a:pt x="448" y="55"/>
                  </a:cubicBezTo>
                  <a:cubicBezTo>
                    <a:pt x="439" y="52"/>
                    <a:pt x="429" y="49"/>
                    <a:pt x="420" y="46"/>
                  </a:cubicBezTo>
                  <a:cubicBezTo>
                    <a:pt x="411" y="43"/>
                    <a:pt x="393" y="37"/>
                    <a:pt x="393" y="37"/>
                  </a:cubicBezTo>
                  <a:cubicBezTo>
                    <a:pt x="361" y="16"/>
                    <a:pt x="338" y="9"/>
                    <a:pt x="301" y="0"/>
                  </a:cubicBezTo>
                  <a:cubicBezTo>
                    <a:pt x="255" y="3"/>
                    <a:pt x="209" y="4"/>
                    <a:pt x="164" y="9"/>
                  </a:cubicBezTo>
                  <a:cubicBezTo>
                    <a:pt x="92" y="17"/>
                    <a:pt x="177" y="13"/>
                    <a:pt x="128" y="46"/>
                  </a:cubicBezTo>
                  <a:cubicBezTo>
                    <a:pt x="107" y="60"/>
                    <a:pt x="79" y="56"/>
                    <a:pt x="55" y="64"/>
                  </a:cubicBezTo>
                  <a:cubicBezTo>
                    <a:pt x="6" y="54"/>
                    <a:pt x="0" y="56"/>
                    <a:pt x="0" y="9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>
                <a:latin typeface="Calibri" pitchFamily="34" charset="0"/>
              </a:endParaRPr>
            </a:p>
          </p:txBody>
        </p:sp>
        <p:sp>
          <p:nvSpPr>
            <p:cNvPr id="44050" name="Freeform 24"/>
            <p:cNvSpPr>
              <a:spLocks/>
            </p:cNvSpPr>
            <p:nvPr/>
          </p:nvSpPr>
          <p:spPr bwMode="auto">
            <a:xfrm>
              <a:off x="3566" y="1381"/>
              <a:ext cx="919" cy="502"/>
            </a:xfrm>
            <a:custGeom>
              <a:avLst/>
              <a:gdLst>
                <a:gd name="T0" fmla="*/ 0 w 919"/>
                <a:gd name="T1" fmla="*/ 109 h 502"/>
                <a:gd name="T2" fmla="*/ 64 w 919"/>
                <a:gd name="T3" fmla="*/ 128 h 502"/>
                <a:gd name="T4" fmla="*/ 73 w 919"/>
                <a:gd name="T5" fmla="*/ 155 h 502"/>
                <a:gd name="T6" fmla="*/ 100 w 919"/>
                <a:gd name="T7" fmla="*/ 164 h 502"/>
                <a:gd name="T8" fmla="*/ 192 w 919"/>
                <a:gd name="T9" fmla="*/ 201 h 502"/>
                <a:gd name="T10" fmla="*/ 265 w 919"/>
                <a:gd name="T11" fmla="*/ 228 h 502"/>
                <a:gd name="T12" fmla="*/ 320 w 919"/>
                <a:gd name="T13" fmla="*/ 246 h 502"/>
                <a:gd name="T14" fmla="*/ 402 w 919"/>
                <a:gd name="T15" fmla="*/ 283 h 502"/>
                <a:gd name="T16" fmla="*/ 585 w 919"/>
                <a:gd name="T17" fmla="*/ 338 h 502"/>
                <a:gd name="T18" fmla="*/ 658 w 919"/>
                <a:gd name="T19" fmla="*/ 384 h 502"/>
                <a:gd name="T20" fmla="*/ 667 w 919"/>
                <a:gd name="T21" fmla="*/ 411 h 502"/>
                <a:gd name="T22" fmla="*/ 695 w 919"/>
                <a:gd name="T23" fmla="*/ 420 h 502"/>
                <a:gd name="T24" fmla="*/ 759 w 919"/>
                <a:gd name="T25" fmla="*/ 448 h 502"/>
                <a:gd name="T26" fmla="*/ 896 w 919"/>
                <a:gd name="T27" fmla="*/ 502 h 502"/>
                <a:gd name="T28" fmla="*/ 914 w 919"/>
                <a:gd name="T29" fmla="*/ 466 h 502"/>
                <a:gd name="T30" fmla="*/ 823 w 919"/>
                <a:gd name="T31" fmla="*/ 402 h 502"/>
                <a:gd name="T32" fmla="*/ 786 w 919"/>
                <a:gd name="T33" fmla="*/ 356 h 502"/>
                <a:gd name="T34" fmla="*/ 731 w 919"/>
                <a:gd name="T35" fmla="*/ 301 h 502"/>
                <a:gd name="T36" fmla="*/ 658 w 919"/>
                <a:gd name="T37" fmla="*/ 256 h 502"/>
                <a:gd name="T38" fmla="*/ 402 w 919"/>
                <a:gd name="T39" fmla="*/ 201 h 502"/>
                <a:gd name="T40" fmla="*/ 329 w 919"/>
                <a:gd name="T41" fmla="*/ 182 h 502"/>
                <a:gd name="T42" fmla="*/ 301 w 919"/>
                <a:gd name="T43" fmla="*/ 137 h 502"/>
                <a:gd name="T44" fmla="*/ 219 w 919"/>
                <a:gd name="T45" fmla="*/ 118 h 502"/>
                <a:gd name="T46" fmla="*/ 192 w 919"/>
                <a:gd name="T47" fmla="*/ 100 h 502"/>
                <a:gd name="T48" fmla="*/ 173 w 919"/>
                <a:gd name="T49" fmla="*/ 73 h 502"/>
                <a:gd name="T50" fmla="*/ 119 w 919"/>
                <a:gd name="T51" fmla="*/ 54 h 502"/>
                <a:gd name="T52" fmla="*/ 64 w 919"/>
                <a:gd name="T53" fmla="*/ 36 h 502"/>
                <a:gd name="T54" fmla="*/ 45 w 919"/>
                <a:gd name="T55" fmla="*/ 18 h 502"/>
                <a:gd name="T56" fmla="*/ 18 w 919"/>
                <a:gd name="T57" fmla="*/ 0 h 5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19"/>
                <a:gd name="T88" fmla="*/ 0 h 502"/>
                <a:gd name="T89" fmla="*/ 919 w 919"/>
                <a:gd name="T90" fmla="*/ 502 h 50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19" h="502">
                  <a:moveTo>
                    <a:pt x="0" y="109"/>
                  </a:moveTo>
                  <a:cubicBezTo>
                    <a:pt x="21" y="116"/>
                    <a:pt x="47" y="114"/>
                    <a:pt x="64" y="128"/>
                  </a:cubicBezTo>
                  <a:cubicBezTo>
                    <a:pt x="71" y="134"/>
                    <a:pt x="66" y="148"/>
                    <a:pt x="73" y="155"/>
                  </a:cubicBezTo>
                  <a:cubicBezTo>
                    <a:pt x="80" y="162"/>
                    <a:pt x="91" y="160"/>
                    <a:pt x="100" y="164"/>
                  </a:cubicBezTo>
                  <a:cubicBezTo>
                    <a:pt x="134" y="181"/>
                    <a:pt x="154" y="192"/>
                    <a:pt x="192" y="201"/>
                  </a:cubicBezTo>
                  <a:cubicBezTo>
                    <a:pt x="252" y="231"/>
                    <a:pt x="203" y="210"/>
                    <a:pt x="265" y="228"/>
                  </a:cubicBezTo>
                  <a:cubicBezTo>
                    <a:pt x="284" y="233"/>
                    <a:pt x="320" y="246"/>
                    <a:pt x="320" y="246"/>
                  </a:cubicBezTo>
                  <a:cubicBezTo>
                    <a:pt x="354" y="282"/>
                    <a:pt x="328" y="261"/>
                    <a:pt x="402" y="283"/>
                  </a:cubicBezTo>
                  <a:cubicBezTo>
                    <a:pt x="463" y="301"/>
                    <a:pt x="523" y="323"/>
                    <a:pt x="585" y="338"/>
                  </a:cubicBezTo>
                  <a:cubicBezTo>
                    <a:pt x="610" y="353"/>
                    <a:pt x="640" y="361"/>
                    <a:pt x="658" y="384"/>
                  </a:cubicBezTo>
                  <a:cubicBezTo>
                    <a:pt x="664" y="391"/>
                    <a:pt x="660" y="404"/>
                    <a:pt x="667" y="411"/>
                  </a:cubicBezTo>
                  <a:cubicBezTo>
                    <a:pt x="674" y="418"/>
                    <a:pt x="686" y="416"/>
                    <a:pt x="695" y="420"/>
                  </a:cubicBezTo>
                  <a:cubicBezTo>
                    <a:pt x="722" y="431"/>
                    <a:pt x="732" y="442"/>
                    <a:pt x="759" y="448"/>
                  </a:cubicBezTo>
                  <a:cubicBezTo>
                    <a:pt x="813" y="461"/>
                    <a:pt x="854" y="462"/>
                    <a:pt x="896" y="502"/>
                  </a:cubicBezTo>
                  <a:cubicBezTo>
                    <a:pt x="902" y="490"/>
                    <a:pt x="912" y="479"/>
                    <a:pt x="914" y="466"/>
                  </a:cubicBezTo>
                  <a:cubicBezTo>
                    <a:pt x="919" y="429"/>
                    <a:pt x="853" y="422"/>
                    <a:pt x="823" y="402"/>
                  </a:cubicBezTo>
                  <a:cubicBezTo>
                    <a:pt x="797" y="330"/>
                    <a:pt x="835" y="417"/>
                    <a:pt x="786" y="356"/>
                  </a:cubicBezTo>
                  <a:cubicBezTo>
                    <a:pt x="759" y="322"/>
                    <a:pt x="790" y="320"/>
                    <a:pt x="731" y="301"/>
                  </a:cubicBezTo>
                  <a:cubicBezTo>
                    <a:pt x="704" y="283"/>
                    <a:pt x="688" y="266"/>
                    <a:pt x="658" y="256"/>
                  </a:cubicBezTo>
                  <a:cubicBezTo>
                    <a:pt x="618" y="214"/>
                    <a:pt x="450" y="205"/>
                    <a:pt x="402" y="201"/>
                  </a:cubicBezTo>
                  <a:cubicBezTo>
                    <a:pt x="378" y="193"/>
                    <a:pt x="350" y="196"/>
                    <a:pt x="329" y="182"/>
                  </a:cubicBezTo>
                  <a:cubicBezTo>
                    <a:pt x="267" y="140"/>
                    <a:pt x="373" y="167"/>
                    <a:pt x="301" y="137"/>
                  </a:cubicBezTo>
                  <a:cubicBezTo>
                    <a:pt x="275" y="126"/>
                    <a:pt x="246" y="125"/>
                    <a:pt x="219" y="118"/>
                  </a:cubicBezTo>
                  <a:cubicBezTo>
                    <a:pt x="210" y="112"/>
                    <a:pt x="200" y="108"/>
                    <a:pt x="192" y="100"/>
                  </a:cubicBezTo>
                  <a:cubicBezTo>
                    <a:pt x="184" y="92"/>
                    <a:pt x="182" y="80"/>
                    <a:pt x="173" y="73"/>
                  </a:cubicBezTo>
                  <a:cubicBezTo>
                    <a:pt x="158" y="61"/>
                    <a:pt x="137" y="60"/>
                    <a:pt x="119" y="54"/>
                  </a:cubicBezTo>
                  <a:cubicBezTo>
                    <a:pt x="101" y="48"/>
                    <a:pt x="64" y="36"/>
                    <a:pt x="64" y="36"/>
                  </a:cubicBezTo>
                  <a:cubicBezTo>
                    <a:pt x="58" y="30"/>
                    <a:pt x="52" y="23"/>
                    <a:pt x="45" y="18"/>
                  </a:cubicBezTo>
                  <a:cubicBezTo>
                    <a:pt x="36" y="11"/>
                    <a:pt x="18" y="0"/>
                    <a:pt x="18" y="0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>
                <a:latin typeface="Calibri" pitchFamily="34" charset="0"/>
              </a:endParaRPr>
            </a:p>
          </p:txBody>
        </p:sp>
        <p:sp>
          <p:nvSpPr>
            <p:cNvPr id="44051" name="Freeform 25"/>
            <p:cNvSpPr>
              <a:spLocks/>
            </p:cNvSpPr>
            <p:nvPr/>
          </p:nvSpPr>
          <p:spPr bwMode="auto">
            <a:xfrm>
              <a:off x="1426" y="1762"/>
              <a:ext cx="1564" cy="176"/>
            </a:xfrm>
            <a:custGeom>
              <a:avLst/>
              <a:gdLst>
                <a:gd name="T0" fmla="*/ 1564 w 1564"/>
                <a:gd name="T1" fmla="*/ 57 h 176"/>
                <a:gd name="T2" fmla="*/ 1472 w 1564"/>
                <a:gd name="T3" fmla="*/ 21 h 176"/>
                <a:gd name="T4" fmla="*/ 1427 w 1564"/>
                <a:gd name="T5" fmla="*/ 30 h 176"/>
                <a:gd name="T6" fmla="*/ 1417 w 1564"/>
                <a:gd name="T7" fmla="*/ 57 h 176"/>
                <a:gd name="T8" fmla="*/ 1381 w 1564"/>
                <a:gd name="T9" fmla="*/ 67 h 176"/>
                <a:gd name="T10" fmla="*/ 1216 w 1564"/>
                <a:gd name="T11" fmla="*/ 30 h 176"/>
                <a:gd name="T12" fmla="*/ 1043 w 1564"/>
                <a:gd name="T13" fmla="*/ 103 h 176"/>
                <a:gd name="T14" fmla="*/ 969 w 1564"/>
                <a:gd name="T15" fmla="*/ 94 h 176"/>
                <a:gd name="T16" fmla="*/ 924 w 1564"/>
                <a:gd name="T17" fmla="*/ 57 h 176"/>
                <a:gd name="T18" fmla="*/ 695 w 1564"/>
                <a:gd name="T19" fmla="*/ 48 h 176"/>
                <a:gd name="T20" fmla="*/ 595 w 1564"/>
                <a:gd name="T21" fmla="*/ 12 h 176"/>
                <a:gd name="T22" fmla="*/ 430 w 1564"/>
                <a:gd name="T23" fmla="*/ 30 h 176"/>
                <a:gd name="T24" fmla="*/ 412 w 1564"/>
                <a:gd name="T25" fmla="*/ 57 h 176"/>
                <a:gd name="T26" fmla="*/ 275 w 1564"/>
                <a:gd name="T27" fmla="*/ 85 h 176"/>
                <a:gd name="T28" fmla="*/ 220 w 1564"/>
                <a:gd name="T29" fmla="*/ 103 h 176"/>
                <a:gd name="T30" fmla="*/ 174 w 1564"/>
                <a:gd name="T31" fmla="*/ 131 h 176"/>
                <a:gd name="T32" fmla="*/ 73 w 1564"/>
                <a:gd name="T33" fmla="*/ 140 h 176"/>
                <a:gd name="T34" fmla="*/ 19 w 1564"/>
                <a:gd name="T35" fmla="*/ 158 h 176"/>
                <a:gd name="T36" fmla="*/ 0 w 1564"/>
                <a:gd name="T37" fmla="*/ 176 h 1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64"/>
                <a:gd name="T58" fmla="*/ 0 h 176"/>
                <a:gd name="T59" fmla="*/ 1564 w 1564"/>
                <a:gd name="T60" fmla="*/ 176 h 1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64" h="176">
                  <a:moveTo>
                    <a:pt x="1564" y="57"/>
                  </a:moveTo>
                  <a:cubicBezTo>
                    <a:pt x="1529" y="48"/>
                    <a:pt x="1506" y="32"/>
                    <a:pt x="1472" y="21"/>
                  </a:cubicBezTo>
                  <a:cubicBezTo>
                    <a:pt x="1457" y="24"/>
                    <a:pt x="1440" y="22"/>
                    <a:pt x="1427" y="30"/>
                  </a:cubicBezTo>
                  <a:cubicBezTo>
                    <a:pt x="1419" y="35"/>
                    <a:pt x="1424" y="51"/>
                    <a:pt x="1417" y="57"/>
                  </a:cubicBezTo>
                  <a:cubicBezTo>
                    <a:pt x="1407" y="65"/>
                    <a:pt x="1393" y="64"/>
                    <a:pt x="1381" y="67"/>
                  </a:cubicBezTo>
                  <a:cubicBezTo>
                    <a:pt x="1300" y="59"/>
                    <a:pt x="1279" y="61"/>
                    <a:pt x="1216" y="30"/>
                  </a:cubicBezTo>
                  <a:cubicBezTo>
                    <a:pt x="1163" y="65"/>
                    <a:pt x="1097" y="67"/>
                    <a:pt x="1043" y="103"/>
                  </a:cubicBezTo>
                  <a:cubicBezTo>
                    <a:pt x="1018" y="100"/>
                    <a:pt x="993" y="100"/>
                    <a:pt x="969" y="94"/>
                  </a:cubicBezTo>
                  <a:cubicBezTo>
                    <a:pt x="950" y="89"/>
                    <a:pt x="943" y="59"/>
                    <a:pt x="924" y="57"/>
                  </a:cubicBezTo>
                  <a:cubicBezTo>
                    <a:pt x="848" y="48"/>
                    <a:pt x="771" y="51"/>
                    <a:pt x="695" y="48"/>
                  </a:cubicBezTo>
                  <a:cubicBezTo>
                    <a:pt x="662" y="31"/>
                    <a:pt x="630" y="24"/>
                    <a:pt x="595" y="12"/>
                  </a:cubicBezTo>
                  <a:cubicBezTo>
                    <a:pt x="540" y="16"/>
                    <a:pt x="476" y="0"/>
                    <a:pt x="430" y="30"/>
                  </a:cubicBezTo>
                  <a:cubicBezTo>
                    <a:pt x="421" y="36"/>
                    <a:pt x="421" y="51"/>
                    <a:pt x="412" y="57"/>
                  </a:cubicBezTo>
                  <a:cubicBezTo>
                    <a:pt x="375" y="80"/>
                    <a:pt x="313" y="81"/>
                    <a:pt x="275" y="85"/>
                  </a:cubicBezTo>
                  <a:cubicBezTo>
                    <a:pt x="257" y="91"/>
                    <a:pt x="238" y="97"/>
                    <a:pt x="220" y="103"/>
                  </a:cubicBezTo>
                  <a:cubicBezTo>
                    <a:pt x="144" y="128"/>
                    <a:pt x="265" y="118"/>
                    <a:pt x="174" y="131"/>
                  </a:cubicBezTo>
                  <a:cubicBezTo>
                    <a:pt x="141" y="136"/>
                    <a:pt x="107" y="137"/>
                    <a:pt x="73" y="140"/>
                  </a:cubicBezTo>
                  <a:cubicBezTo>
                    <a:pt x="55" y="146"/>
                    <a:pt x="37" y="152"/>
                    <a:pt x="19" y="158"/>
                  </a:cubicBezTo>
                  <a:cubicBezTo>
                    <a:pt x="11" y="161"/>
                    <a:pt x="0" y="176"/>
                    <a:pt x="0" y="176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>
                <a:latin typeface="Calibri" pitchFamily="34" charset="0"/>
              </a:endParaRPr>
            </a:p>
          </p:txBody>
        </p:sp>
        <p:pic>
          <p:nvPicPr>
            <p:cNvPr id="44052" name="Picture 26" descr="ANT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72" y="1632"/>
              <a:ext cx="864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39"/>
            <p:cNvGrpSpPr>
              <a:grpSpLocks/>
            </p:cNvGrpSpPr>
            <p:nvPr/>
          </p:nvGrpSpPr>
          <p:grpSpPr bwMode="auto">
            <a:xfrm>
              <a:off x="720" y="1872"/>
              <a:ext cx="507" cy="651"/>
              <a:chOff x="720" y="1872"/>
              <a:chExt cx="507" cy="651"/>
            </a:xfrm>
          </p:grpSpPr>
          <p:pic>
            <p:nvPicPr>
              <p:cNvPr id="44057" name="Picture 12" descr="j021529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816" y="1872"/>
                <a:ext cx="411" cy="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058" name="Oval 22"/>
              <p:cNvSpPr>
                <a:spLocks noChangeArrowheads="1"/>
              </p:cNvSpPr>
              <p:nvPr/>
            </p:nvSpPr>
            <p:spPr bwMode="auto">
              <a:xfrm>
                <a:off x="816" y="2208"/>
                <a:ext cx="144" cy="144"/>
              </a:xfrm>
              <a:prstGeom prst="ellipse">
                <a:avLst/>
              </a:prstGeom>
              <a:solidFill>
                <a:srgbClr val="FAFEA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>
                  <a:latin typeface="Calibri" pitchFamily="34" charset="0"/>
                </a:endParaRPr>
              </a:p>
            </p:txBody>
          </p:sp>
          <p:pic>
            <p:nvPicPr>
              <p:cNvPr id="44059" name="Picture 27" descr="j0300097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20" y="2064"/>
                <a:ext cx="288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3168" y="912"/>
              <a:ext cx="429" cy="603"/>
              <a:chOff x="3168" y="912"/>
              <a:chExt cx="429" cy="603"/>
            </a:xfrm>
          </p:grpSpPr>
          <p:pic>
            <p:nvPicPr>
              <p:cNvPr id="44055" name="Picture 13" descr="j021529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3216" y="912"/>
                <a:ext cx="381" cy="6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056" name="Picture 32" descr="j0215358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flipH="1">
                <a:off x="3168" y="960"/>
                <a:ext cx="301" cy="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3" name="Rectangle 5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fa-IR" sz="44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Zar" pitchFamily="2" charset="-78"/>
              </a:rPr>
              <a:t>افزایش فرمونها به علت عبور و مرور بیشتر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 (1)</a:t>
            </a:r>
          </a:p>
        </p:txBody>
      </p:sp>
    </p:spTree>
    <p:extLst>
      <p:ext uri="{BB962C8B-B14F-4D97-AF65-F5344CB8AC3E}">
        <p14:creationId xmlns:p14="http://schemas.microsoft.com/office/powerpoint/2010/main" val="347887967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schemeClr val="bg1"/>
              </a:solidFill>
            </a:endParaRPr>
          </a:p>
        </p:txBody>
      </p:sp>
      <p:sp>
        <p:nvSpPr>
          <p:cNvPr id="4505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42E3EE-F545-4B28-98F0-68F21A6000DE}" type="slidenum">
              <a:rPr lang="fa-IR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fa-IR">
              <a:solidFill>
                <a:schemeClr val="bg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Shortest Path (4)</a:t>
            </a: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457200" y="3886200"/>
            <a:ext cx="83820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This results in even denser pheromone trial on the shorter path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In long term this results in most ants using the shortest path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500063" y="1600200"/>
            <a:ext cx="8001000" cy="2405063"/>
            <a:chOff x="96" y="1008"/>
            <a:chExt cx="5040" cy="1515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816" y="1488"/>
              <a:ext cx="4128" cy="768"/>
              <a:chOff x="672" y="1056"/>
              <a:chExt cx="4128" cy="768"/>
            </a:xfrm>
          </p:grpSpPr>
          <p:sp>
            <p:nvSpPr>
              <p:cNvPr id="45085" name="Oval 4"/>
              <p:cNvSpPr>
                <a:spLocks noChangeArrowheads="1"/>
              </p:cNvSpPr>
              <p:nvPr/>
            </p:nvSpPr>
            <p:spPr bwMode="auto">
              <a:xfrm>
                <a:off x="672" y="1344"/>
                <a:ext cx="480" cy="48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b="1">
                    <a:solidFill>
                      <a:schemeClr val="bg1"/>
                    </a:solidFill>
                    <a:latin typeface="Calibri" pitchFamily="34" charset="0"/>
                  </a:rPr>
                  <a:t>Nest</a:t>
                </a:r>
              </a:p>
            </p:txBody>
          </p:sp>
          <p:sp>
            <p:nvSpPr>
              <p:cNvPr id="45086" name="Oval 5"/>
              <p:cNvSpPr>
                <a:spLocks noChangeArrowheads="1"/>
              </p:cNvSpPr>
              <p:nvPr/>
            </p:nvSpPr>
            <p:spPr bwMode="auto">
              <a:xfrm>
                <a:off x="4320" y="1344"/>
                <a:ext cx="480" cy="480"/>
              </a:xfrm>
              <a:prstGeom prst="ellipse">
                <a:avLst/>
              </a:prstGeom>
              <a:solidFill>
                <a:srgbClr val="FAFEA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b="1">
                    <a:solidFill>
                      <a:schemeClr val="bg1"/>
                    </a:solidFill>
                    <a:latin typeface="Calibri" pitchFamily="34" charset="0"/>
                  </a:rPr>
                  <a:t>Food</a:t>
                </a:r>
              </a:p>
            </p:txBody>
          </p:sp>
          <p:sp>
            <p:nvSpPr>
              <p:cNvPr id="45087" name="Rectangle 6"/>
              <p:cNvSpPr>
                <a:spLocks noChangeArrowheads="1"/>
              </p:cNvSpPr>
              <p:nvPr/>
            </p:nvSpPr>
            <p:spPr bwMode="auto">
              <a:xfrm>
                <a:off x="1152" y="1536"/>
                <a:ext cx="3168" cy="96"/>
              </a:xfrm>
              <a:prstGeom prst="rect">
                <a:avLst/>
              </a:prstGeom>
              <a:solidFill>
                <a:srgbClr val="89737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a-IR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45088" name="Freeform 7"/>
              <p:cNvSpPr>
                <a:spLocks/>
              </p:cNvSpPr>
              <p:nvPr/>
            </p:nvSpPr>
            <p:spPr bwMode="auto">
              <a:xfrm>
                <a:off x="1152" y="1104"/>
                <a:ext cx="3168" cy="432"/>
              </a:xfrm>
              <a:custGeom>
                <a:avLst/>
                <a:gdLst>
                  <a:gd name="T0" fmla="*/ 0 w 3168"/>
                  <a:gd name="T1" fmla="*/ 432 h 432"/>
                  <a:gd name="T2" fmla="*/ 1632 w 3168"/>
                  <a:gd name="T3" fmla="*/ 0 h 432"/>
                  <a:gd name="T4" fmla="*/ 3168 w 3168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3168"/>
                  <a:gd name="T10" fmla="*/ 0 h 432"/>
                  <a:gd name="T11" fmla="*/ 3168 w 3168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68" h="432">
                    <a:moveTo>
                      <a:pt x="0" y="432"/>
                    </a:moveTo>
                    <a:cubicBezTo>
                      <a:pt x="552" y="216"/>
                      <a:pt x="1104" y="0"/>
                      <a:pt x="1632" y="0"/>
                    </a:cubicBezTo>
                    <a:cubicBezTo>
                      <a:pt x="2160" y="0"/>
                      <a:pt x="2912" y="360"/>
                      <a:pt x="3168" y="432"/>
                    </a:cubicBezTo>
                  </a:path>
                </a:pathLst>
              </a:custGeom>
              <a:noFill/>
              <a:ln w="76200">
                <a:solidFill>
                  <a:srgbClr val="8973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45089" name="Freeform 8"/>
              <p:cNvSpPr>
                <a:spLocks/>
              </p:cNvSpPr>
              <p:nvPr/>
            </p:nvSpPr>
            <p:spPr bwMode="auto">
              <a:xfrm>
                <a:off x="1152" y="1056"/>
                <a:ext cx="3168" cy="432"/>
              </a:xfrm>
              <a:custGeom>
                <a:avLst/>
                <a:gdLst>
                  <a:gd name="T0" fmla="*/ 0 w 3168"/>
                  <a:gd name="T1" fmla="*/ 432 h 432"/>
                  <a:gd name="T2" fmla="*/ 1632 w 3168"/>
                  <a:gd name="T3" fmla="*/ 0 h 432"/>
                  <a:gd name="T4" fmla="*/ 3168 w 3168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3168"/>
                  <a:gd name="T10" fmla="*/ 0 h 432"/>
                  <a:gd name="T11" fmla="*/ 3168 w 3168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68" h="432">
                    <a:moveTo>
                      <a:pt x="0" y="432"/>
                    </a:moveTo>
                    <a:cubicBezTo>
                      <a:pt x="552" y="216"/>
                      <a:pt x="1104" y="0"/>
                      <a:pt x="1632" y="0"/>
                    </a:cubicBezTo>
                    <a:cubicBezTo>
                      <a:pt x="2160" y="0"/>
                      <a:pt x="2912" y="360"/>
                      <a:pt x="3168" y="432"/>
                    </a:cubicBezTo>
                  </a:path>
                </a:pathLst>
              </a:custGeom>
              <a:noFill/>
              <a:ln w="76200">
                <a:solidFill>
                  <a:srgbClr val="8973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a-IR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pic>
          <p:nvPicPr>
            <p:cNvPr id="45064" name="Picture 9" descr="j021529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" y="1008"/>
              <a:ext cx="411" cy="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5" name="Picture 10" descr="j021529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" y="1152"/>
              <a:ext cx="381" cy="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6" name="Picture 11" descr="j021529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1008"/>
              <a:ext cx="381" cy="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7" name="Picture 12" descr="j021529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816" y="1872"/>
              <a:ext cx="411" cy="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8" name="Picture 14" descr="j021529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8" y="1104"/>
              <a:ext cx="411" cy="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9" name="Picture 15" descr="j021529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48" y="1440"/>
              <a:ext cx="381" cy="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70" name="Picture 16" descr="j021529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1248"/>
              <a:ext cx="411" cy="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71" name="Freeform 18"/>
            <p:cNvSpPr>
              <a:spLocks/>
            </p:cNvSpPr>
            <p:nvPr/>
          </p:nvSpPr>
          <p:spPr bwMode="auto">
            <a:xfrm>
              <a:off x="1317" y="1404"/>
              <a:ext cx="1088" cy="425"/>
            </a:xfrm>
            <a:custGeom>
              <a:avLst/>
              <a:gdLst>
                <a:gd name="T0" fmla="*/ 0 w 1088"/>
                <a:gd name="T1" fmla="*/ 425 h 425"/>
                <a:gd name="T2" fmla="*/ 18 w 1088"/>
                <a:gd name="T3" fmla="*/ 406 h 425"/>
                <a:gd name="T4" fmla="*/ 73 w 1088"/>
                <a:gd name="T5" fmla="*/ 388 h 425"/>
                <a:gd name="T6" fmla="*/ 118 w 1088"/>
                <a:gd name="T7" fmla="*/ 351 h 425"/>
                <a:gd name="T8" fmla="*/ 128 w 1088"/>
                <a:gd name="T9" fmla="*/ 315 h 425"/>
                <a:gd name="T10" fmla="*/ 155 w 1088"/>
                <a:gd name="T11" fmla="*/ 306 h 425"/>
                <a:gd name="T12" fmla="*/ 228 w 1088"/>
                <a:gd name="T13" fmla="*/ 297 h 425"/>
                <a:gd name="T14" fmla="*/ 320 w 1088"/>
                <a:gd name="T15" fmla="*/ 260 h 425"/>
                <a:gd name="T16" fmla="*/ 484 w 1088"/>
                <a:gd name="T17" fmla="*/ 205 h 425"/>
                <a:gd name="T18" fmla="*/ 548 w 1088"/>
                <a:gd name="T19" fmla="*/ 159 h 425"/>
                <a:gd name="T20" fmla="*/ 576 w 1088"/>
                <a:gd name="T21" fmla="*/ 114 h 425"/>
                <a:gd name="T22" fmla="*/ 649 w 1088"/>
                <a:gd name="T23" fmla="*/ 132 h 425"/>
                <a:gd name="T24" fmla="*/ 685 w 1088"/>
                <a:gd name="T25" fmla="*/ 150 h 425"/>
                <a:gd name="T26" fmla="*/ 832 w 1088"/>
                <a:gd name="T27" fmla="*/ 114 h 425"/>
                <a:gd name="T28" fmla="*/ 886 w 1088"/>
                <a:gd name="T29" fmla="*/ 123 h 425"/>
                <a:gd name="T30" fmla="*/ 932 w 1088"/>
                <a:gd name="T31" fmla="*/ 50 h 425"/>
                <a:gd name="T32" fmla="*/ 1014 w 1088"/>
                <a:gd name="T33" fmla="*/ 31 h 425"/>
                <a:gd name="T34" fmla="*/ 1088 w 1088"/>
                <a:gd name="T35" fmla="*/ 13 h 4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88"/>
                <a:gd name="T55" fmla="*/ 0 h 425"/>
                <a:gd name="T56" fmla="*/ 1088 w 1088"/>
                <a:gd name="T57" fmla="*/ 425 h 4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88" h="425">
                  <a:moveTo>
                    <a:pt x="0" y="425"/>
                  </a:moveTo>
                  <a:cubicBezTo>
                    <a:pt x="6" y="419"/>
                    <a:pt x="10" y="410"/>
                    <a:pt x="18" y="406"/>
                  </a:cubicBezTo>
                  <a:cubicBezTo>
                    <a:pt x="35" y="397"/>
                    <a:pt x="73" y="388"/>
                    <a:pt x="73" y="388"/>
                  </a:cubicBezTo>
                  <a:cubicBezTo>
                    <a:pt x="85" y="380"/>
                    <a:pt x="110" y="366"/>
                    <a:pt x="118" y="351"/>
                  </a:cubicBezTo>
                  <a:cubicBezTo>
                    <a:pt x="124" y="340"/>
                    <a:pt x="120" y="325"/>
                    <a:pt x="128" y="315"/>
                  </a:cubicBezTo>
                  <a:cubicBezTo>
                    <a:pt x="134" y="308"/>
                    <a:pt x="146" y="308"/>
                    <a:pt x="155" y="306"/>
                  </a:cubicBezTo>
                  <a:cubicBezTo>
                    <a:pt x="179" y="302"/>
                    <a:pt x="204" y="300"/>
                    <a:pt x="228" y="297"/>
                  </a:cubicBezTo>
                  <a:cubicBezTo>
                    <a:pt x="296" y="274"/>
                    <a:pt x="266" y="286"/>
                    <a:pt x="320" y="260"/>
                  </a:cubicBezTo>
                  <a:cubicBezTo>
                    <a:pt x="354" y="208"/>
                    <a:pt x="427" y="211"/>
                    <a:pt x="484" y="205"/>
                  </a:cubicBezTo>
                  <a:cubicBezTo>
                    <a:pt x="502" y="195"/>
                    <a:pt x="535" y="181"/>
                    <a:pt x="548" y="159"/>
                  </a:cubicBezTo>
                  <a:cubicBezTo>
                    <a:pt x="580" y="105"/>
                    <a:pt x="532" y="156"/>
                    <a:pt x="576" y="114"/>
                  </a:cubicBezTo>
                  <a:cubicBezTo>
                    <a:pt x="600" y="120"/>
                    <a:pt x="627" y="120"/>
                    <a:pt x="649" y="132"/>
                  </a:cubicBezTo>
                  <a:cubicBezTo>
                    <a:pt x="694" y="157"/>
                    <a:pt x="616" y="173"/>
                    <a:pt x="685" y="150"/>
                  </a:cubicBezTo>
                  <a:cubicBezTo>
                    <a:pt x="749" y="89"/>
                    <a:pt x="690" y="102"/>
                    <a:pt x="832" y="114"/>
                  </a:cubicBezTo>
                  <a:cubicBezTo>
                    <a:pt x="850" y="117"/>
                    <a:pt x="868" y="125"/>
                    <a:pt x="886" y="123"/>
                  </a:cubicBezTo>
                  <a:cubicBezTo>
                    <a:pt x="913" y="120"/>
                    <a:pt x="913" y="65"/>
                    <a:pt x="932" y="50"/>
                  </a:cubicBezTo>
                  <a:cubicBezTo>
                    <a:pt x="954" y="33"/>
                    <a:pt x="986" y="36"/>
                    <a:pt x="1014" y="31"/>
                  </a:cubicBezTo>
                  <a:cubicBezTo>
                    <a:pt x="1046" y="0"/>
                    <a:pt x="1024" y="13"/>
                    <a:pt x="1088" y="13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5072" name="Freeform 19"/>
            <p:cNvSpPr>
              <a:spLocks/>
            </p:cNvSpPr>
            <p:nvPr/>
          </p:nvSpPr>
          <p:spPr bwMode="auto">
            <a:xfrm>
              <a:off x="1490" y="1829"/>
              <a:ext cx="2021" cy="128"/>
            </a:xfrm>
            <a:custGeom>
              <a:avLst/>
              <a:gdLst>
                <a:gd name="T0" fmla="*/ 0 w 2021"/>
                <a:gd name="T1" fmla="*/ 118 h 128"/>
                <a:gd name="T2" fmla="*/ 201 w 2021"/>
                <a:gd name="T3" fmla="*/ 82 h 128"/>
                <a:gd name="T4" fmla="*/ 403 w 2021"/>
                <a:gd name="T5" fmla="*/ 45 h 128"/>
                <a:gd name="T6" fmla="*/ 741 w 2021"/>
                <a:gd name="T7" fmla="*/ 64 h 128"/>
                <a:gd name="T8" fmla="*/ 878 w 2021"/>
                <a:gd name="T9" fmla="*/ 36 h 128"/>
                <a:gd name="T10" fmla="*/ 905 w 2021"/>
                <a:gd name="T11" fmla="*/ 45 h 128"/>
                <a:gd name="T12" fmla="*/ 924 w 2021"/>
                <a:gd name="T13" fmla="*/ 64 h 128"/>
                <a:gd name="T14" fmla="*/ 988 w 2021"/>
                <a:gd name="T15" fmla="*/ 82 h 128"/>
                <a:gd name="T16" fmla="*/ 1024 w 2021"/>
                <a:gd name="T17" fmla="*/ 73 h 128"/>
                <a:gd name="T18" fmla="*/ 1043 w 2021"/>
                <a:gd name="T19" fmla="*/ 54 h 128"/>
                <a:gd name="T20" fmla="*/ 1097 w 2021"/>
                <a:gd name="T21" fmla="*/ 45 h 128"/>
                <a:gd name="T22" fmla="*/ 1408 w 2021"/>
                <a:gd name="T23" fmla="*/ 45 h 128"/>
                <a:gd name="T24" fmla="*/ 1417 w 2021"/>
                <a:gd name="T25" fmla="*/ 18 h 128"/>
                <a:gd name="T26" fmla="*/ 1436 w 2021"/>
                <a:gd name="T27" fmla="*/ 0 h 128"/>
                <a:gd name="T28" fmla="*/ 1527 w 2021"/>
                <a:gd name="T29" fmla="*/ 36 h 128"/>
                <a:gd name="T30" fmla="*/ 1692 w 2021"/>
                <a:gd name="T31" fmla="*/ 54 h 128"/>
                <a:gd name="T32" fmla="*/ 1820 w 2021"/>
                <a:gd name="T33" fmla="*/ 27 h 128"/>
                <a:gd name="T34" fmla="*/ 1893 w 2021"/>
                <a:gd name="T35" fmla="*/ 64 h 128"/>
                <a:gd name="T36" fmla="*/ 1975 w 2021"/>
                <a:gd name="T37" fmla="*/ 82 h 128"/>
                <a:gd name="T38" fmla="*/ 1984 w 2021"/>
                <a:gd name="T39" fmla="*/ 109 h 128"/>
                <a:gd name="T40" fmla="*/ 2012 w 2021"/>
                <a:gd name="T41" fmla="*/ 118 h 128"/>
                <a:gd name="T42" fmla="*/ 2021 w 2021"/>
                <a:gd name="T43" fmla="*/ 128 h 1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21"/>
                <a:gd name="T67" fmla="*/ 0 h 128"/>
                <a:gd name="T68" fmla="*/ 2021 w 2021"/>
                <a:gd name="T69" fmla="*/ 128 h 1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21" h="128">
                  <a:moveTo>
                    <a:pt x="0" y="118"/>
                  </a:moveTo>
                  <a:cubicBezTo>
                    <a:pt x="67" y="99"/>
                    <a:pt x="136" y="104"/>
                    <a:pt x="201" y="82"/>
                  </a:cubicBezTo>
                  <a:cubicBezTo>
                    <a:pt x="257" y="29"/>
                    <a:pt x="321" y="50"/>
                    <a:pt x="403" y="45"/>
                  </a:cubicBezTo>
                  <a:cubicBezTo>
                    <a:pt x="487" y="17"/>
                    <a:pt x="651" y="57"/>
                    <a:pt x="741" y="64"/>
                  </a:cubicBezTo>
                  <a:cubicBezTo>
                    <a:pt x="808" y="86"/>
                    <a:pt x="822" y="50"/>
                    <a:pt x="878" y="36"/>
                  </a:cubicBezTo>
                  <a:cubicBezTo>
                    <a:pt x="887" y="39"/>
                    <a:pt x="897" y="40"/>
                    <a:pt x="905" y="45"/>
                  </a:cubicBezTo>
                  <a:cubicBezTo>
                    <a:pt x="913" y="50"/>
                    <a:pt x="916" y="60"/>
                    <a:pt x="924" y="64"/>
                  </a:cubicBezTo>
                  <a:cubicBezTo>
                    <a:pt x="944" y="74"/>
                    <a:pt x="967" y="75"/>
                    <a:pt x="988" y="82"/>
                  </a:cubicBezTo>
                  <a:cubicBezTo>
                    <a:pt x="1000" y="79"/>
                    <a:pt x="1013" y="79"/>
                    <a:pt x="1024" y="73"/>
                  </a:cubicBezTo>
                  <a:cubicBezTo>
                    <a:pt x="1032" y="69"/>
                    <a:pt x="1035" y="57"/>
                    <a:pt x="1043" y="54"/>
                  </a:cubicBezTo>
                  <a:cubicBezTo>
                    <a:pt x="1060" y="47"/>
                    <a:pt x="1079" y="48"/>
                    <a:pt x="1097" y="45"/>
                  </a:cubicBezTo>
                  <a:cubicBezTo>
                    <a:pt x="1216" y="65"/>
                    <a:pt x="1226" y="70"/>
                    <a:pt x="1408" y="45"/>
                  </a:cubicBezTo>
                  <a:cubicBezTo>
                    <a:pt x="1417" y="44"/>
                    <a:pt x="1412" y="26"/>
                    <a:pt x="1417" y="18"/>
                  </a:cubicBezTo>
                  <a:cubicBezTo>
                    <a:pt x="1422" y="11"/>
                    <a:pt x="1430" y="6"/>
                    <a:pt x="1436" y="0"/>
                  </a:cubicBezTo>
                  <a:cubicBezTo>
                    <a:pt x="1467" y="10"/>
                    <a:pt x="1495" y="29"/>
                    <a:pt x="1527" y="36"/>
                  </a:cubicBezTo>
                  <a:cubicBezTo>
                    <a:pt x="1581" y="47"/>
                    <a:pt x="1637" y="45"/>
                    <a:pt x="1692" y="54"/>
                  </a:cubicBezTo>
                  <a:cubicBezTo>
                    <a:pt x="1744" y="73"/>
                    <a:pt x="1773" y="42"/>
                    <a:pt x="1820" y="27"/>
                  </a:cubicBezTo>
                  <a:cubicBezTo>
                    <a:pt x="1938" y="46"/>
                    <a:pt x="1834" y="15"/>
                    <a:pt x="1893" y="64"/>
                  </a:cubicBezTo>
                  <a:cubicBezTo>
                    <a:pt x="1915" y="82"/>
                    <a:pt x="1947" y="77"/>
                    <a:pt x="1975" y="82"/>
                  </a:cubicBezTo>
                  <a:cubicBezTo>
                    <a:pt x="1978" y="91"/>
                    <a:pt x="1977" y="102"/>
                    <a:pt x="1984" y="109"/>
                  </a:cubicBezTo>
                  <a:cubicBezTo>
                    <a:pt x="1991" y="116"/>
                    <a:pt x="2003" y="114"/>
                    <a:pt x="2012" y="118"/>
                  </a:cubicBezTo>
                  <a:cubicBezTo>
                    <a:pt x="2016" y="120"/>
                    <a:pt x="2018" y="125"/>
                    <a:pt x="2021" y="128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5073" name="Freeform 20"/>
            <p:cNvSpPr>
              <a:spLocks/>
            </p:cNvSpPr>
            <p:nvPr/>
          </p:nvSpPr>
          <p:spPr bwMode="auto">
            <a:xfrm>
              <a:off x="2395" y="1373"/>
              <a:ext cx="1171" cy="145"/>
            </a:xfrm>
            <a:custGeom>
              <a:avLst/>
              <a:gdLst>
                <a:gd name="T0" fmla="*/ 0 w 1171"/>
                <a:gd name="T1" fmla="*/ 44 h 145"/>
                <a:gd name="T2" fmla="*/ 110 w 1171"/>
                <a:gd name="T3" fmla="*/ 62 h 145"/>
                <a:gd name="T4" fmla="*/ 156 w 1171"/>
                <a:gd name="T5" fmla="*/ 99 h 145"/>
                <a:gd name="T6" fmla="*/ 247 w 1171"/>
                <a:gd name="T7" fmla="*/ 90 h 145"/>
                <a:gd name="T8" fmla="*/ 266 w 1171"/>
                <a:gd name="T9" fmla="*/ 72 h 145"/>
                <a:gd name="T10" fmla="*/ 330 w 1171"/>
                <a:gd name="T11" fmla="*/ 53 h 145"/>
                <a:gd name="T12" fmla="*/ 613 w 1171"/>
                <a:gd name="T13" fmla="*/ 35 h 145"/>
                <a:gd name="T14" fmla="*/ 686 w 1171"/>
                <a:gd name="T15" fmla="*/ 26 h 145"/>
                <a:gd name="T16" fmla="*/ 787 w 1171"/>
                <a:gd name="T17" fmla="*/ 8 h 145"/>
                <a:gd name="T18" fmla="*/ 933 w 1171"/>
                <a:gd name="T19" fmla="*/ 35 h 145"/>
                <a:gd name="T20" fmla="*/ 997 w 1171"/>
                <a:gd name="T21" fmla="*/ 62 h 145"/>
                <a:gd name="T22" fmla="*/ 1052 w 1171"/>
                <a:gd name="T23" fmla="*/ 126 h 145"/>
                <a:gd name="T24" fmla="*/ 1107 w 1171"/>
                <a:gd name="T25" fmla="*/ 145 h 145"/>
                <a:gd name="T26" fmla="*/ 1171 w 1171"/>
                <a:gd name="T27" fmla="*/ 126 h 1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71"/>
                <a:gd name="T43" fmla="*/ 0 h 145"/>
                <a:gd name="T44" fmla="*/ 1171 w 1171"/>
                <a:gd name="T45" fmla="*/ 145 h 14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71" h="145">
                  <a:moveTo>
                    <a:pt x="0" y="44"/>
                  </a:moveTo>
                  <a:cubicBezTo>
                    <a:pt x="37" y="48"/>
                    <a:pt x="84" y="35"/>
                    <a:pt x="110" y="62"/>
                  </a:cubicBezTo>
                  <a:cubicBezTo>
                    <a:pt x="157" y="110"/>
                    <a:pt x="65" y="77"/>
                    <a:pt x="156" y="99"/>
                  </a:cubicBezTo>
                  <a:cubicBezTo>
                    <a:pt x="186" y="96"/>
                    <a:pt x="217" y="97"/>
                    <a:pt x="247" y="90"/>
                  </a:cubicBezTo>
                  <a:cubicBezTo>
                    <a:pt x="255" y="88"/>
                    <a:pt x="258" y="76"/>
                    <a:pt x="266" y="72"/>
                  </a:cubicBezTo>
                  <a:cubicBezTo>
                    <a:pt x="286" y="62"/>
                    <a:pt x="309" y="60"/>
                    <a:pt x="330" y="53"/>
                  </a:cubicBezTo>
                  <a:cubicBezTo>
                    <a:pt x="409" y="0"/>
                    <a:pt x="523" y="27"/>
                    <a:pt x="613" y="35"/>
                  </a:cubicBezTo>
                  <a:cubicBezTo>
                    <a:pt x="658" y="103"/>
                    <a:pt x="655" y="47"/>
                    <a:pt x="686" y="26"/>
                  </a:cubicBezTo>
                  <a:cubicBezTo>
                    <a:pt x="715" y="7"/>
                    <a:pt x="753" y="13"/>
                    <a:pt x="787" y="8"/>
                  </a:cubicBezTo>
                  <a:cubicBezTo>
                    <a:pt x="838" y="15"/>
                    <a:pt x="883" y="27"/>
                    <a:pt x="933" y="35"/>
                  </a:cubicBezTo>
                  <a:cubicBezTo>
                    <a:pt x="954" y="45"/>
                    <a:pt x="977" y="50"/>
                    <a:pt x="997" y="62"/>
                  </a:cubicBezTo>
                  <a:cubicBezTo>
                    <a:pt x="1021" y="77"/>
                    <a:pt x="1032" y="109"/>
                    <a:pt x="1052" y="126"/>
                  </a:cubicBezTo>
                  <a:cubicBezTo>
                    <a:pt x="1056" y="129"/>
                    <a:pt x="1103" y="144"/>
                    <a:pt x="1107" y="145"/>
                  </a:cubicBezTo>
                  <a:cubicBezTo>
                    <a:pt x="1165" y="125"/>
                    <a:pt x="1143" y="126"/>
                    <a:pt x="1171" y="126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5074" name="Freeform 21"/>
            <p:cNvSpPr>
              <a:spLocks/>
            </p:cNvSpPr>
            <p:nvPr/>
          </p:nvSpPr>
          <p:spPr bwMode="auto">
            <a:xfrm>
              <a:off x="2990" y="1801"/>
              <a:ext cx="1362" cy="165"/>
            </a:xfrm>
            <a:custGeom>
              <a:avLst/>
              <a:gdLst>
                <a:gd name="T0" fmla="*/ 521 w 1362"/>
                <a:gd name="T1" fmla="*/ 137 h 165"/>
                <a:gd name="T2" fmla="*/ 676 w 1362"/>
                <a:gd name="T3" fmla="*/ 128 h 165"/>
                <a:gd name="T4" fmla="*/ 850 w 1362"/>
                <a:gd name="T5" fmla="*/ 128 h 165"/>
                <a:gd name="T6" fmla="*/ 1225 w 1362"/>
                <a:gd name="T7" fmla="*/ 137 h 165"/>
                <a:gd name="T8" fmla="*/ 1362 w 1362"/>
                <a:gd name="T9" fmla="*/ 146 h 165"/>
                <a:gd name="T10" fmla="*/ 1252 w 1362"/>
                <a:gd name="T11" fmla="*/ 92 h 165"/>
                <a:gd name="T12" fmla="*/ 978 w 1362"/>
                <a:gd name="T13" fmla="*/ 82 h 165"/>
                <a:gd name="T14" fmla="*/ 804 w 1362"/>
                <a:gd name="T15" fmla="*/ 37 h 165"/>
                <a:gd name="T16" fmla="*/ 649 w 1362"/>
                <a:gd name="T17" fmla="*/ 73 h 165"/>
                <a:gd name="T18" fmla="*/ 521 w 1362"/>
                <a:gd name="T19" fmla="*/ 92 h 165"/>
                <a:gd name="T20" fmla="*/ 448 w 1362"/>
                <a:gd name="T21" fmla="*/ 55 h 165"/>
                <a:gd name="T22" fmla="*/ 420 w 1362"/>
                <a:gd name="T23" fmla="*/ 46 h 165"/>
                <a:gd name="T24" fmla="*/ 393 w 1362"/>
                <a:gd name="T25" fmla="*/ 37 h 165"/>
                <a:gd name="T26" fmla="*/ 301 w 1362"/>
                <a:gd name="T27" fmla="*/ 0 h 165"/>
                <a:gd name="T28" fmla="*/ 164 w 1362"/>
                <a:gd name="T29" fmla="*/ 9 h 165"/>
                <a:gd name="T30" fmla="*/ 128 w 1362"/>
                <a:gd name="T31" fmla="*/ 46 h 165"/>
                <a:gd name="T32" fmla="*/ 55 w 1362"/>
                <a:gd name="T33" fmla="*/ 64 h 165"/>
                <a:gd name="T34" fmla="*/ 0 w 1362"/>
                <a:gd name="T35" fmla="*/ 9 h 1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62"/>
                <a:gd name="T55" fmla="*/ 0 h 165"/>
                <a:gd name="T56" fmla="*/ 1362 w 1362"/>
                <a:gd name="T57" fmla="*/ 165 h 1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62" h="165">
                  <a:moveTo>
                    <a:pt x="521" y="137"/>
                  </a:moveTo>
                  <a:cubicBezTo>
                    <a:pt x="573" y="154"/>
                    <a:pt x="625" y="145"/>
                    <a:pt x="676" y="128"/>
                  </a:cubicBezTo>
                  <a:cubicBezTo>
                    <a:pt x="740" y="37"/>
                    <a:pt x="780" y="126"/>
                    <a:pt x="850" y="128"/>
                  </a:cubicBezTo>
                  <a:cubicBezTo>
                    <a:pt x="975" y="131"/>
                    <a:pt x="1100" y="134"/>
                    <a:pt x="1225" y="137"/>
                  </a:cubicBezTo>
                  <a:cubicBezTo>
                    <a:pt x="1306" y="165"/>
                    <a:pt x="1261" y="158"/>
                    <a:pt x="1362" y="146"/>
                  </a:cubicBezTo>
                  <a:cubicBezTo>
                    <a:pt x="1335" y="137"/>
                    <a:pt x="1274" y="94"/>
                    <a:pt x="1252" y="92"/>
                  </a:cubicBezTo>
                  <a:cubicBezTo>
                    <a:pt x="1161" y="84"/>
                    <a:pt x="1069" y="85"/>
                    <a:pt x="978" y="82"/>
                  </a:cubicBezTo>
                  <a:cubicBezTo>
                    <a:pt x="922" y="63"/>
                    <a:pt x="862" y="48"/>
                    <a:pt x="804" y="37"/>
                  </a:cubicBezTo>
                  <a:cubicBezTo>
                    <a:pt x="637" y="51"/>
                    <a:pt x="742" y="42"/>
                    <a:pt x="649" y="73"/>
                  </a:cubicBezTo>
                  <a:cubicBezTo>
                    <a:pt x="573" y="124"/>
                    <a:pt x="615" y="115"/>
                    <a:pt x="521" y="92"/>
                  </a:cubicBezTo>
                  <a:cubicBezTo>
                    <a:pt x="490" y="59"/>
                    <a:pt x="511" y="76"/>
                    <a:pt x="448" y="55"/>
                  </a:cubicBezTo>
                  <a:cubicBezTo>
                    <a:pt x="439" y="52"/>
                    <a:pt x="429" y="49"/>
                    <a:pt x="420" y="46"/>
                  </a:cubicBezTo>
                  <a:cubicBezTo>
                    <a:pt x="411" y="43"/>
                    <a:pt x="393" y="37"/>
                    <a:pt x="393" y="37"/>
                  </a:cubicBezTo>
                  <a:cubicBezTo>
                    <a:pt x="361" y="16"/>
                    <a:pt x="338" y="9"/>
                    <a:pt x="301" y="0"/>
                  </a:cubicBezTo>
                  <a:cubicBezTo>
                    <a:pt x="255" y="3"/>
                    <a:pt x="209" y="4"/>
                    <a:pt x="164" y="9"/>
                  </a:cubicBezTo>
                  <a:cubicBezTo>
                    <a:pt x="92" y="17"/>
                    <a:pt x="177" y="13"/>
                    <a:pt x="128" y="46"/>
                  </a:cubicBezTo>
                  <a:cubicBezTo>
                    <a:pt x="107" y="60"/>
                    <a:pt x="79" y="56"/>
                    <a:pt x="55" y="64"/>
                  </a:cubicBezTo>
                  <a:cubicBezTo>
                    <a:pt x="6" y="54"/>
                    <a:pt x="0" y="56"/>
                    <a:pt x="0" y="9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5075" name="Oval 22"/>
            <p:cNvSpPr>
              <a:spLocks noChangeArrowheads="1"/>
            </p:cNvSpPr>
            <p:nvPr/>
          </p:nvSpPr>
          <p:spPr bwMode="auto">
            <a:xfrm>
              <a:off x="816" y="2208"/>
              <a:ext cx="144" cy="144"/>
            </a:xfrm>
            <a:prstGeom prst="ellipse">
              <a:avLst/>
            </a:prstGeom>
            <a:solidFill>
              <a:srgbClr val="FAFEA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5076" name="Freeform 24"/>
            <p:cNvSpPr>
              <a:spLocks/>
            </p:cNvSpPr>
            <p:nvPr/>
          </p:nvSpPr>
          <p:spPr bwMode="auto">
            <a:xfrm>
              <a:off x="3566" y="1381"/>
              <a:ext cx="919" cy="502"/>
            </a:xfrm>
            <a:custGeom>
              <a:avLst/>
              <a:gdLst>
                <a:gd name="T0" fmla="*/ 0 w 919"/>
                <a:gd name="T1" fmla="*/ 109 h 502"/>
                <a:gd name="T2" fmla="*/ 64 w 919"/>
                <a:gd name="T3" fmla="*/ 128 h 502"/>
                <a:gd name="T4" fmla="*/ 73 w 919"/>
                <a:gd name="T5" fmla="*/ 155 h 502"/>
                <a:gd name="T6" fmla="*/ 100 w 919"/>
                <a:gd name="T7" fmla="*/ 164 h 502"/>
                <a:gd name="T8" fmla="*/ 192 w 919"/>
                <a:gd name="T9" fmla="*/ 201 h 502"/>
                <a:gd name="T10" fmla="*/ 265 w 919"/>
                <a:gd name="T11" fmla="*/ 228 h 502"/>
                <a:gd name="T12" fmla="*/ 320 w 919"/>
                <a:gd name="T13" fmla="*/ 246 h 502"/>
                <a:gd name="T14" fmla="*/ 402 w 919"/>
                <a:gd name="T15" fmla="*/ 283 h 502"/>
                <a:gd name="T16" fmla="*/ 585 w 919"/>
                <a:gd name="T17" fmla="*/ 338 h 502"/>
                <a:gd name="T18" fmla="*/ 658 w 919"/>
                <a:gd name="T19" fmla="*/ 384 h 502"/>
                <a:gd name="T20" fmla="*/ 667 w 919"/>
                <a:gd name="T21" fmla="*/ 411 h 502"/>
                <a:gd name="T22" fmla="*/ 695 w 919"/>
                <a:gd name="T23" fmla="*/ 420 h 502"/>
                <a:gd name="T24" fmla="*/ 759 w 919"/>
                <a:gd name="T25" fmla="*/ 448 h 502"/>
                <a:gd name="T26" fmla="*/ 896 w 919"/>
                <a:gd name="T27" fmla="*/ 502 h 502"/>
                <a:gd name="T28" fmla="*/ 914 w 919"/>
                <a:gd name="T29" fmla="*/ 466 h 502"/>
                <a:gd name="T30" fmla="*/ 823 w 919"/>
                <a:gd name="T31" fmla="*/ 402 h 502"/>
                <a:gd name="T32" fmla="*/ 786 w 919"/>
                <a:gd name="T33" fmla="*/ 356 h 502"/>
                <a:gd name="T34" fmla="*/ 731 w 919"/>
                <a:gd name="T35" fmla="*/ 301 h 502"/>
                <a:gd name="T36" fmla="*/ 658 w 919"/>
                <a:gd name="T37" fmla="*/ 256 h 502"/>
                <a:gd name="T38" fmla="*/ 402 w 919"/>
                <a:gd name="T39" fmla="*/ 201 h 502"/>
                <a:gd name="T40" fmla="*/ 329 w 919"/>
                <a:gd name="T41" fmla="*/ 182 h 502"/>
                <a:gd name="T42" fmla="*/ 301 w 919"/>
                <a:gd name="T43" fmla="*/ 137 h 502"/>
                <a:gd name="T44" fmla="*/ 219 w 919"/>
                <a:gd name="T45" fmla="*/ 118 h 502"/>
                <a:gd name="T46" fmla="*/ 192 w 919"/>
                <a:gd name="T47" fmla="*/ 100 h 502"/>
                <a:gd name="T48" fmla="*/ 173 w 919"/>
                <a:gd name="T49" fmla="*/ 73 h 502"/>
                <a:gd name="T50" fmla="*/ 119 w 919"/>
                <a:gd name="T51" fmla="*/ 54 h 502"/>
                <a:gd name="T52" fmla="*/ 64 w 919"/>
                <a:gd name="T53" fmla="*/ 36 h 502"/>
                <a:gd name="T54" fmla="*/ 45 w 919"/>
                <a:gd name="T55" fmla="*/ 18 h 502"/>
                <a:gd name="T56" fmla="*/ 18 w 919"/>
                <a:gd name="T57" fmla="*/ 0 h 5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19"/>
                <a:gd name="T88" fmla="*/ 0 h 502"/>
                <a:gd name="T89" fmla="*/ 919 w 919"/>
                <a:gd name="T90" fmla="*/ 502 h 50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19" h="502">
                  <a:moveTo>
                    <a:pt x="0" y="109"/>
                  </a:moveTo>
                  <a:cubicBezTo>
                    <a:pt x="21" y="116"/>
                    <a:pt x="47" y="114"/>
                    <a:pt x="64" y="128"/>
                  </a:cubicBezTo>
                  <a:cubicBezTo>
                    <a:pt x="71" y="134"/>
                    <a:pt x="66" y="148"/>
                    <a:pt x="73" y="155"/>
                  </a:cubicBezTo>
                  <a:cubicBezTo>
                    <a:pt x="80" y="162"/>
                    <a:pt x="91" y="160"/>
                    <a:pt x="100" y="164"/>
                  </a:cubicBezTo>
                  <a:cubicBezTo>
                    <a:pt x="134" y="181"/>
                    <a:pt x="154" y="192"/>
                    <a:pt x="192" y="201"/>
                  </a:cubicBezTo>
                  <a:cubicBezTo>
                    <a:pt x="252" y="231"/>
                    <a:pt x="203" y="210"/>
                    <a:pt x="265" y="228"/>
                  </a:cubicBezTo>
                  <a:cubicBezTo>
                    <a:pt x="284" y="233"/>
                    <a:pt x="320" y="246"/>
                    <a:pt x="320" y="246"/>
                  </a:cubicBezTo>
                  <a:cubicBezTo>
                    <a:pt x="354" y="282"/>
                    <a:pt x="328" y="261"/>
                    <a:pt x="402" y="283"/>
                  </a:cubicBezTo>
                  <a:cubicBezTo>
                    <a:pt x="463" y="301"/>
                    <a:pt x="523" y="323"/>
                    <a:pt x="585" y="338"/>
                  </a:cubicBezTo>
                  <a:cubicBezTo>
                    <a:pt x="610" y="353"/>
                    <a:pt x="640" y="361"/>
                    <a:pt x="658" y="384"/>
                  </a:cubicBezTo>
                  <a:cubicBezTo>
                    <a:pt x="664" y="391"/>
                    <a:pt x="660" y="404"/>
                    <a:pt x="667" y="411"/>
                  </a:cubicBezTo>
                  <a:cubicBezTo>
                    <a:pt x="674" y="418"/>
                    <a:pt x="686" y="416"/>
                    <a:pt x="695" y="420"/>
                  </a:cubicBezTo>
                  <a:cubicBezTo>
                    <a:pt x="722" y="431"/>
                    <a:pt x="732" y="442"/>
                    <a:pt x="759" y="448"/>
                  </a:cubicBezTo>
                  <a:cubicBezTo>
                    <a:pt x="813" y="461"/>
                    <a:pt x="854" y="462"/>
                    <a:pt x="896" y="502"/>
                  </a:cubicBezTo>
                  <a:cubicBezTo>
                    <a:pt x="902" y="490"/>
                    <a:pt x="912" y="479"/>
                    <a:pt x="914" y="466"/>
                  </a:cubicBezTo>
                  <a:cubicBezTo>
                    <a:pt x="919" y="429"/>
                    <a:pt x="853" y="422"/>
                    <a:pt x="823" y="402"/>
                  </a:cubicBezTo>
                  <a:cubicBezTo>
                    <a:pt x="797" y="330"/>
                    <a:pt x="835" y="417"/>
                    <a:pt x="786" y="356"/>
                  </a:cubicBezTo>
                  <a:cubicBezTo>
                    <a:pt x="759" y="322"/>
                    <a:pt x="790" y="320"/>
                    <a:pt x="731" y="301"/>
                  </a:cubicBezTo>
                  <a:cubicBezTo>
                    <a:pt x="704" y="283"/>
                    <a:pt x="688" y="266"/>
                    <a:pt x="658" y="256"/>
                  </a:cubicBezTo>
                  <a:cubicBezTo>
                    <a:pt x="618" y="214"/>
                    <a:pt x="450" y="205"/>
                    <a:pt x="402" y="201"/>
                  </a:cubicBezTo>
                  <a:cubicBezTo>
                    <a:pt x="378" y="193"/>
                    <a:pt x="350" y="196"/>
                    <a:pt x="329" y="182"/>
                  </a:cubicBezTo>
                  <a:cubicBezTo>
                    <a:pt x="267" y="140"/>
                    <a:pt x="373" y="167"/>
                    <a:pt x="301" y="137"/>
                  </a:cubicBezTo>
                  <a:cubicBezTo>
                    <a:pt x="275" y="126"/>
                    <a:pt x="246" y="125"/>
                    <a:pt x="219" y="118"/>
                  </a:cubicBezTo>
                  <a:cubicBezTo>
                    <a:pt x="210" y="112"/>
                    <a:pt x="200" y="108"/>
                    <a:pt x="192" y="100"/>
                  </a:cubicBezTo>
                  <a:cubicBezTo>
                    <a:pt x="184" y="92"/>
                    <a:pt x="182" y="80"/>
                    <a:pt x="173" y="73"/>
                  </a:cubicBezTo>
                  <a:cubicBezTo>
                    <a:pt x="158" y="61"/>
                    <a:pt x="137" y="60"/>
                    <a:pt x="119" y="54"/>
                  </a:cubicBezTo>
                  <a:cubicBezTo>
                    <a:pt x="101" y="48"/>
                    <a:pt x="64" y="36"/>
                    <a:pt x="64" y="36"/>
                  </a:cubicBezTo>
                  <a:cubicBezTo>
                    <a:pt x="58" y="30"/>
                    <a:pt x="52" y="23"/>
                    <a:pt x="45" y="18"/>
                  </a:cubicBezTo>
                  <a:cubicBezTo>
                    <a:pt x="36" y="11"/>
                    <a:pt x="18" y="0"/>
                    <a:pt x="18" y="0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5077" name="Freeform 25"/>
            <p:cNvSpPr>
              <a:spLocks/>
            </p:cNvSpPr>
            <p:nvPr/>
          </p:nvSpPr>
          <p:spPr bwMode="auto">
            <a:xfrm>
              <a:off x="1426" y="1762"/>
              <a:ext cx="1564" cy="176"/>
            </a:xfrm>
            <a:custGeom>
              <a:avLst/>
              <a:gdLst>
                <a:gd name="T0" fmla="*/ 1564 w 1564"/>
                <a:gd name="T1" fmla="*/ 57 h 176"/>
                <a:gd name="T2" fmla="*/ 1472 w 1564"/>
                <a:gd name="T3" fmla="*/ 21 h 176"/>
                <a:gd name="T4" fmla="*/ 1427 w 1564"/>
                <a:gd name="T5" fmla="*/ 30 h 176"/>
                <a:gd name="T6" fmla="*/ 1417 w 1564"/>
                <a:gd name="T7" fmla="*/ 57 h 176"/>
                <a:gd name="T8" fmla="*/ 1381 w 1564"/>
                <a:gd name="T9" fmla="*/ 67 h 176"/>
                <a:gd name="T10" fmla="*/ 1216 w 1564"/>
                <a:gd name="T11" fmla="*/ 30 h 176"/>
                <a:gd name="T12" fmla="*/ 1043 w 1564"/>
                <a:gd name="T13" fmla="*/ 103 h 176"/>
                <a:gd name="T14" fmla="*/ 969 w 1564"/>
                <a:gd name="T15" fmla="*/ 94 h 176"/>
                <a:gd name="T16" fmla="*/ 924 w 1564"/>
                <a:gd name="T17" fmla="*/ 57 h 176"/>
                <a:gd name="T18" fmla="*/ 695 w 1564"/>
                <a:gd name="T19" fmla="*/ 48 h 176"/>
                <a:gd name="T20" fmla="*/ 595 w 1564"/>
                <a:gd name="T21" fmla="*/ 12 h 176"/>
                <a:gd name="T22" fmla="*/ 430 w 1564"/>
                <a:gd name="T23" fmla="*/ 30 h 176"/>
                <a:gd name="T24" fmla="*/ 412 w 1564"/>
                <a:gd name="T25" fmla="*/ 57 h 176"/>
                <a:gd name="T26" fmla="*/ 275 w 1564"/>
                <a:gd name="T27" fmla="*/ 85 h 176"/>
                <a:gd name="T28" fmla="*/ 220 w 1564"/>
                <a:gd name="T29" fmla="*/ 103 h 176"/>
                <a:gd name="T30" fmla="*/ 174 w 1564"/>
                <a:gd name="T31" fmla="*/ 131 h 176"/>
                <a:gd name="T32" fmla="*/ 73 w 1564"/>
                <a:gd name="T33" fmla="*/ 140 h 176"/>
                <a:gd name="T34" fmla="*/ 19 w 1564"/>
                <a:gd name="T35" fmla="*/ 158 h 176"/>
                <a:gd name="T36" fmla="*/ 0 w 1564"/>
                <a:gd name="T37" fmla="*/ 176 h 1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64"/>
                <a:gd name="T58" fmla="*/ 0 h 176"/>
                <a:gd name="T59" fmla="*/ 1564 w 1564"/>
                <a:gd name="T60" fmla="*/ 176 h 1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64" h="176">
                  <a:moveTo>
                    <a:pt x="1564" y="57"/>
                  </a:moveTo>
                  <a:cubicBezTo>
                    <a:pt x="1529" y="48"/>
                    <a:pt x="1506" y="32"/>
                    <a:pt x="1472" y="21"/>
                  </a:cubicBezTo>
                  <a:cubicBezTo>
                    <a:pt x="1457" y="24"/>
                    <a:pt x="1440" y="22"/>
                    <a:pt x="1427" y="30"/>
                  </a:cubicBezTo>
                  <a:cubicBezTo>
                    <a:pt x="1419" y="35"/>
                    <a:pt x="1424" y="51"/>
                    <a:pt x="1417" y="57"/>
                  </a:cubicBezTo>
                  <a:cubicBezTo>
                    <a:pt x="1407" y="65"/>
                    <a:pt x="1393" y="64"/>
                    <a:pt x="1381" y="67"/>
                  </a:cubicBezTo>
                  <a:cubicBezTo>
                    <a:pt x="1300" y="59"/>
                    <a:pt x="1279" y="61"/>
                    <a:pt x="1216" y="30"/>
                  </a:cubicBezTo>
                  <a:cubicBezTo>
                    <a:pt x="1163" y="65"/>
                    <a:pt x="1097" y="67"/>
                    <a:pt x="1043" y="103"/>
                  </a:cubicBezTo>
                  <a:cubicBezTo>
                    <a:pt x="1018" y="100"/>
                    <a:pt x="993" y="100"/>
                    <a:pt x="969" y="94"/>
                  </a:cubicBezTo>
                  <a:cubicBezTo>
                    <a:pt x="950" y="89"/>
                    <a:pt x="943" y="59"/>
                    <a:pt x="924" y="57"/>
                  </a:cubicBezTo>
                  <a:cubicBezTo>
                    <a:pt x="848" y="48"/>
                    <a:pt x="771" y="51"/>
                    <a:pt x="695" y="48"/>
                  </a:cubicBezTo>
                  <a:cubicBezTo>
                    <a:pt x="662" y="31"/>
                    <a:pt x="630" y="24"/>
                    <a:pt x="595" y="12"/>
                  </a:cubicBezTo>
                  <a:cubicBezTo>
                    <a:pt x="540" y="16"/>
                    <a:pt x="476" y="0"/>
                    <a:pt x="430" y="30"/>
                  </a:cubicBezTo>
                  <a:cubicBezTo>
                    <a:pt x="421" y="36"/>
                    <a:pt x="421" y="51"/>
                    <a:pt x="412" y="57"/>
                  </a:cubicBezTo>
                  <a:cubicBezTo>
                    <a:pt x="375" y="80"/>
                    <a:pt x="313" y="81"/>
                    <a:pt x="275" y="85"/>
                  </a:cubicBezTo>
                  <a:cubicBezTo>
                    <a:pt x="257" y="91"/>
                    <a:pt x="238" y="97"/>
                    <a:pt x="220" y="103"/>
                  </a:cubicBezTo>
                  <a:cubicBezTo>
                    <a:pt x="144" y="128"/>
                    <a:pt x="265" y="118"/>
                    <a:pt x="174" y="131"/>
                  </a:cubicBezTo>
                  <a:cubicBezTo>
                    <a:pt x="141" y="136"/>
                    <a:pt x="107" y="137"/>
                    <a:pt x="73" y="140"/>
                  </a:cubicBezTo>
                  <a:cubicBezTo>
                    <a:pt x="55" y="146"/>
                    <a:pt x="37" y="152"/>
                    <a:pt x="19" y="158"/>
                  </a:cubicBezTo>
                  <a:cubicBezTo>
                    <a:pt x="11" y="161"/>
                    <a:pt x="0" y="176"/>
                    <a:pt x="0" y="176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5078" name="Freeform 26"/>
            <p:cNvSpPr>
              <a:spLocks/>
            </p:cNvSpPr>
            <p:nvPr/>
          </p:nvSpPr>
          <p:spPr bwMode="auto">
            <a:xfrm>
              <a:off x="1234" y="1289"/>
              <a:ext cx="2359" cy="503"/>
            </a:xfrm>
            <a:custGeom>
              <a:avLst/>
              <a:gdLst>
                <a:gd name="T0" fmla="*/ 2359 w 2359"/>
                <a:gd name="T1" fmla="*/ 110 h 503"/>
                <a:gd name="T2" fmla="*/ 2295 w 2359"/>
                <a:gd name="T3" fmla="*/ 101 h 503"/>
                <a:gd name="T4" fmla="*/ 2286 w 2359"/>
                <a:gd name="T5" fmla="*/ 46 h 503"/>
                <a:gd name="T6" fmla="*/ 2259 w 2359"/>
                <a:gd name="T7" fmla="*/ 28 h 503"/>
                <a:gd name="T8" fmla="*/ 2176 w 2359"/>
                <a:gd name="T9" fmla="*/ 46 h 503"/>
                <a:gd name="T10" fmla="*/ 2121 w 2359"/>
                <a:gd name="T11" fmla="*/ 64 h 503"/>
                <a:gd name="T12" fmla="*/ 2094 w 2359"/>
                <a:gd name="T13" fmla="*/ 73 h 503"/>
                <a:gd name="T14" fmla="*/ 1939 w 2359"/>
                <a:gd name="T15" fmla="*/ 46 h 503"/>
                <a:gd name="T16" fmla="*/ 1820 w 2359"/>
                <a:gd name="T17" fmla="*/ 0 h 503"/>
                <a:gd name="T18" fmla="*/ 1646 w 2359"/>
                <a:gd name="T19" fmla="*/ 28 h 503"/>
                <a:gd name="T20" fmla="*/ 1564 w 2359"/>
                <a:gd name="T21" fmla="*/ 55 h 503"/>
                <a:gd name="T22" fmla="*/ 1417 w 2359"/>
                <a:gd name="T23" fmla="*/ 101 h 503"/>
                <a:gd name="T24" fmla="*/ 979 w 2359"/>
                <a:gd name="T25" fmla="*/ 128 h 503"/>
                <a:gd name="T26" fmla="*/ 905 w 2359"/>
                <a:gd name="T27" fmla="*/ 165 h 503"/>
                <a:gd name="T28" fmla="*/ 878 w 2359"/>
                <a:gd name="T29" fmla="*/ 183 h 503"/>
                <a:gd name="T30" fmla="*/ 741 w 2359"/>
                <a:gd name="T31" fmla="*/ 146 h 503"/>
                <a:gd name="T32" fmla="*/ 585 w 2359"/>
                <a:gd name="T33" fmla="*/ 201 h 503"/>
                <a:gd name="T34" fmla="*/ 521 w 2359"/>
                <a:gd name="T35" fmla="*/ 256 h 503"/>
                <a:gd name="T36" fmla="*/ 439 w 2359"/>
                <a:gd name="T37" fmla="*/ 311 h 503"/>
                <a:gd name="T38" fmla="*/ 384 w 2359"/>
                <a:gd name="T39" fmla="*/ 329 h 503"/>
                <a:gd name="T40" fmla="*/ 311 w 2359"/>
                <a:gd name="T41" fmla="*/ 366 h 503"/>
                <a:gd name="T42" fmla="*/ 284 w 2359"/>
                <a:gd name="T43" fmla="*/ 375 h 503"/>
                <a:gd name="T44" fmla="*/ 183 w 2359"/>
                <a:gd name="T45" fmla="*/ 430 h 503"/>
                <a:gd name="T46" fmla="*/ 0 w 2359"/>
                <a:gd name="T47" fmla="*/ 466 h 503"/>
                <a:gd name="T48" fmla="*/ 37 w 2359"/>
                <a:gd name="T49" fmla="*/ 503 h 5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359"/>
                <a:gd name="T76" fmla="*/ 0 h 503"/>
                <a:gd name="T77" fmla="*/ 2359 w 2359"/>
                <a:gd name="T78" fmla="*/ 503 h 50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359" h="503">
                  <a:moveTo>
                    <a:pt x="2359" y="110"/>
                  </a:moveTo>
                  <a:cubicBezTo>
                    <a:pt x="2338" y="107"/>
                    <a:pt x="2311" y="115"/>
                    <a:pt x="2295" y="101"/>
                  </a:cubicBezTo>
                  <a:cubicBezTo>
                    <a:pt x="2281" y="89"/>
                    <a:pt x="2294" y="63"/>
                    <a:pt x="2286" y="46"/>
                  </a:cubicBezTo>
                  <a:cubicBezTo>
                    <a:pt x="2281" y="36"/>
                    <a:pt x="2268" y="34"/>
                    <a:pt x="2259" y="28"/>
                  </a:cubicBezTo>
                  <a:cubicBezTo>
                    <a:pt x="2231" y="34"/>
                    <a:pt x="2203" y="39"/>
                    <a:pt x="2176" y="46"/>
                  </a:cubicBezTo>
                  <a:cubicBezTo>
                    <a:pt x="2157" y="51"/>
                    <a:pt x="2139" y="58"/>
                    <a:pt x="2121" y="64"/>
                  </a:cubicBezTo>
                  <a:cubicBezTo>
                    <a:pt x="2112" y="67"/>
                    <a:pt x="2094" y="73"/>
                    <a:pt x="2094" y="73"/>
                  </a:cubicBezTo>
                  <a:cubicBezTo>
                    <a:pt x="2043" y="56"/>
                    <a:pt x="1993" y="52"/>
                    <a:pt x="1939" y="46"/>
                  </a:cubicBezTo>
                  <a:cubicBezTo>
                    <a:pt x="1843" y="14"/>
                    <a:pt x="1882" y="31"/>
                    <a:pt x="1820" y="0"/>
                  </a:cubicBezTo>
                  <a:cubicBezTo>
                    <a:pt x="1757" y="6"/>
                    <a:pt x="1707" y="15"/>
                    <a:pt x="1646" y="28"/>
                  </a:cubicBezTo>
                  <a:cubicBezTo>
                    <a:pt x="1596" y="61"/>
                    <a:pt x="1642" y="36"/>
                    <a:pt x="1564" y="55"/>
                  </a:cubicBezTo>
                  <a:cubicBezTo>
                    <a:pt x="1516" y="67"/>
                    <a:pt x="1465" y="86"/>
                    <a:pt x="1417" y="101"/>
                  </a:cubicBezTo>
                  <a:cubicBezTo>
                    <a:pt x="1244" y="95"/>
                    <a:pt x="1134" y="76"/>
                    <a:pt x="979" y="128"/>
                  </a:cubicBezTo>
                  <a:cubicBezTo>
                    <a:pt x="956" y="150"/>
                    <a:pt x="935" y="155"/>
                    <a:pt x="905" y="165"/>
                  </a:cubicBezTo>
                  <a:cubicBezTo>
                    <a:pt x="896" y="171"/>
                    <a:pt x="889" y="182"/>
                    <a:pt x="878" y="183"/>
                  </a:cubicBezTo>
                  <a:cubicBezTo>
                    <a:pt x="836" y="188"/>
                    <a:pt x="782" y="157"/>
                    <a:pt x="741" y="146"/>
                  </a:cubicBezTo>
                  <a:cubicBezTo>
                    <a:pt x="684" y="166"/>
                    <a:pt x="645" y="186"/>
                    <a:pt x="585" y="201"/>
                  </a:cubicBezTo>
                  <a:cubicBezTo>
                    <a:pt x="571" y="244"/>
                    <a:pt x="558" y="232"/>
                    <a:pt x="521" y="256"/>
                  </a:cubicBezTo>
                  <a:cubicBezTo>
                    <a:pt x="505" y="304"/>
                    <a:pt x="486" y="298"/>
                    <a:pt x="439" y="311"/>
                  </a:cubicBezTo>
                  <a:cubicBezTo>
                    <a:pt x="420" y="316"/>
                    <a:pt x="384" y="329"/>
                    <a:pt x="384" y="329"/>
                  </a:cubicBezTo>
                  <a:cubicBezTo>
                    <a:pt x="353" y="362"/>
                    <a:pt x="374" y="345"/>
                    <a:pt x="311" y="366"/>
                  </a:cubicBezTo>
                  <a:cubicBezTo>
                    <a:pt x="302" y="369"/>
                    <a:pt x="284" y="375"/>
                    <a:pt x="284" y="375"/>
                  </a:cubicBezTo>
                  <a:cubicBezTo>
                    <a:pt x="230" y="426"/>
                    <a:pt x="276" y="417"/>
                    <a:pt x="183" y="430"/>
                  </a:cubicBezTo>
                  <a:cubicBezTo>
                    <a:pt x="123" y="450"/>
                    <a:pt x="60" y="447"/>
                    <a:pt x="0" y="466"/>
                  </a:cubicBezTo>
                  <a:cubicBezTo>
                    <a:pt x="34" y="489"/>
                    <a:pt x="23" y="475"/>
                    <a:pt x="37" y="503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5079" name="Freeform 27"/>
            <p:cNvSpPr>
              <a:spLocks/>
            </p:cNvSpPr>
            <p:nvPr/>
          </p:nvSpPr>
          <p:spPr bwMode="auto">
            <a:xfrm>
              <a:off x="1417" y="1679"/>
              <a:ext cx="2213" cy="249"/>
            </a:xfrm>
            <a:custGeom>
              <a:avLst/>
              <a:gdLst>
                <a:gd name="T0" fmla="*/ 0 w 2213"/>
                <a:gd name="T1" fmla="*/ 214 h 249"/>
                <a:gd name="T2" fmla="*/ 174 w 2213"/>
                <a:gd name="T3" fmla="*/ 204 h 249"/>
                <a:gd name="T4" fmla="*/ 256 w 2213"/>
                <a:gd name="T5" fmla="*/ 177 h 249"/>
                <a:gd name="T6" fmla="*/ 284 w 2213"/>
                <a:gd name="T7" fmla="*/ 168 h 249"/>
                <a:gd name="T8" fmla="*/ 384 w 2213"/>
                <a:gd name="T9" fmla="*/ 113 h 249"/>
                <a:gd name="T10" fmla="*/ 448 w 2213"/>
                <a:gd name="T11" fmla="*/ 49 h 249"/>
                <a:gd name="T12" fmla="*/ 622 w 2213"/>
                <a:gd name="T13" fmla="*/ 58 h 249"/>
                <a:gd name="T14" fmla="*/ 640 w 2213"/>
                <a:gd name="T15" fmla="*/ 86 h 249"/>
                <a:gd name="T16" fmla="*/ 969 w 2213"/>
                <a:gd name="T17" fmla="*/ 104 h 249"/>
                <a:gd name="T18" fmla="*/ 988 w 2213"/>
                <a:gd name="T19" fmla="*/ 122 h 249"/>
                <a:gd name="T20" fmla="*/ 1042 w 2213"/>
                <a:gd name="T21" fmla="*/ 140 h 249"/>
                <a:gd name="T22" fmla="*/ 1170 w 2213"/>
                <a:gd name="T23" fmla="*/ 104 h 249"/>
                <a:gd name="T24" fmla="*/ 1225 w 2213"/>
                <a:gd name="T25" fmla="*/ 86 h 249"/>
                <a:gd name="T26" fmla="*/ 1472 w 2213"/>
                <a:gd name="T27" fmla="*/ 140 h 249"/>
                <a:gd name="T28" fmla="*/ 1847 w 2213"/>
                <a:gd name="T29" fmla="*/ 86 h 249"/>
                <a:gd name="T30" fmla="*/ 2030 w 2213"/>
                <a:gd name="T31" fmla="*/ 113 h 249"/>
                <a:gd name="T32" fmla="*/ 2057 w 2213"/>
                <a:gd name="T33" fmla="*/ 122 h 249"/>
                <a:gd name="T34" fmla="*/ 2085 w 2213"/>
                <a:gd name="T35" fmla="*/ 131 h 249"/>
                <a:gd name="T36" fmla="*/ 2112 w 2213"/>
                <a:gd name="T37" fmla="*/ 140 h 249"/>
                <a:gd name="T38" fmla="*/ 2213 w 2213"/>
                <a:gd name="T39" fmla="*/ 159 h 2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13"/>
                <a:gd name="T61" fmla="*/ 0 h 249"/>
                <a:gd name="T62" fmla="*/ 2213 w 2213"/>
                <a:gd name="T63" fmla="*/ 249 h 2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13" h="249">
                  <a:moveTo>
                    <a:pt x="0" y="214"/>
                  </a:moveTo>
                  <a:cubicBezTo>
                    <a:pt x="55" y="249"/>
                    <a:pt x="115" y="222"/>
                    <a:pt x="174" y="204"/>
                  </a:cubicBezTo>
                  <a:cubicBezTo>
                    <a:pt x="198" y="197"/>
                    <a:pt x="230" y="185"/>
                    <a:pt x="256" y="177"/>
                  </a:cubicBezTo>
                  <a:cubicBezTo>
                    <a:pt x="265" y="174"/>
                    <a:pt x="284" y="168"/>
                    <a:pt x="284" y="168"/>
                  </a:cubicBezTo>
                  <a:cubicBezTo>
                    <a:pt x="319" y="114"/>
                    <a:pt x="343" y="140"/>
                    <a:pt x="384" y="113"/>
                  </a:cubicBezTo>
                  <a:cubicBezTo>
                    <a:pt x="414" y="93"/>
                    <a:pt x="428" y="79"/>
                    <a:pt x="448" y="49"/>
                  </a:cubicBezTo>
                  <a:cubicBezTo>
                    <a:pt x="506" y="52"/>
                    <a:pt x="565" y="47"/>
                    <a:pt x="622" y="58"/>
                  </a:cubicBezTo>
                  <a:cubicBezTo>
                    <a:pt x="633" y="60"/>
                    <a:pt x="629" y="83"/>
                    <a:pt x="640" y="86"/>
                  </a:cubicBezTo>
                  <a:cubicBezTo>
                    <a:pt x="746" y="113"/>
                    <a:pt x="859" y="99"/>
                    <a:pt x="969" y="104"/>
                  </a:cubicBezTo>
                  <a:cubicBezTo>
                    <a:pt x="975" y="110"/>
                    <a:pt x="980" y="118"/>
                    <a:pt x="988" y="122"/>
                  </a:cubicBezTo>
                  <a:cubicBezTo>
                    <a:pt x="1005" y="130"/>
                    <a:pt x="1042" y="140"/>
                    <a:pt x="1042" y="140"/>
                  </a:cubicBezTo>
                  <a:cubicBezTo>
                    <a:pt x="1085" y="183"/>
                    <a:pt x="1129" y="131"/>
                    <a:pt x="1170" y="104"/>
                  </a:cubicBezTo>
                  <a:cubicBezTo>
                    <a:pt x="1186" y="93"/>
                    <a:pt x="1225" y="86"/>
                    <a:pt x="1225" y="86"/>
                  </a:cubicBezTo>
                  <a:cubicBezTo>
                    <a:pt x="1316" y="93"/>
                    <a:pt x="1391" y="100"/>
                    <a:pt x="1472" y="140"/>
                  </a:cubicBezTo>
                  <a:cubicBezTo>
                    <a:pt x="1519" y="0"/>
                    <a:pt x="1722" y="89"/>
                    <a:pt x="1847" y="86"/>
                  </a:cubicBezTo>
                  <a:cubicBezTo>
                    <a:pt x="1993" y="96"/>
                    <a:pt x="1935" y="82"/>
                    <a:pt x="2030" y="113"/>
                  </a:cubicBezTo>
                  <a:cubicBezTo>
                    <a:pt x="2039" y="116"/>
                    <a:pt x="2048" y="119"/>
                    <a:pt x="2057" y="122"/>
                  </a:cubicBezTo>
                  <a:cubicBezTo>
                    <a:pt x="2066" y="125"/>
                    <a:pt x="2076" y="128"/>
                    <a:pt x="2085" y="131"/>
                  </a:cubicBezTo>
                  <a:cubicBezTo>
                    <a:pt x="2094" y="134"/>
                    <a:pt x="2112" y="140"/>
                    <a:pt x="2112" y="140"/>
                  </a:cubicBezTo>
                  <a:cubicBezTo>
                    <a:pt x="2149" y="179"/>
                    <a:pt x="2121" y="159"/>
                    <a:pt x="2213" y="159"/>
                  </a:cubicBezTo>
                </a:path>
              </a:pathLst>
            </a:cu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pic>
          <p:nvPicPr>
            <p:cNvPr id="45080" name="Picture 28" descr="ANT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72" y="1632"/>
              <a:ext cx="864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81" name="Picture 33" descr="j030009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0" y="2064"/>
              <a:ext cx="288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1104" y="1872"/>
              <a:ext cx="429" cy="603"/>
              <a:chOff x="3168" y="912"/>
              <a:chExt cx="429" cy="603"/>
            </a:xfrm>
          </p:grpSpPr>
          <p:pic>
            <p:nvPicPr>
              <p:cNvPr id="45083" name="Picture 41" descr="j021529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3216" y="912"/>
                <a:ext cx="381" cy="6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084" name="Picture 42" descr="j0215358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flipH="1">
                <a:off x="3168" y="960"/>
                <a:ext cx="301" cy="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4" name="Rectangle 5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fa-IR" sz="44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Zar" pitchFamily="2" charset="-78"/>
              </a:rPr>
              <a:t>پیدا کردن کوتاهترین مسیر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 (1)</a:t>
            </a:r>
          </a:p>
        </p:txBody>
      </p:sp>
      <p:sp>
        <p:nvSpPr>
          <p:cNvPr id="341" name="Text Box 16"/>
          <p:cNvSpPr txBox="1">
            <a:spLocks noChangeArrowheads="1"/>
          </p:cNvSpPr>
          <p:nvPr/>
        </p:nvSpPr>
        <p:spPr bwMode="auto">
          <a:xfrm>
            <a:off x="642910" y="6322652"/>
            <a:ext cx="7940675" cy="24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13765" algn="l" rtl="0">
              <a:lnSpc>
                <a:spcPts val="1150"/>
              </a:lnSpc>
              <a:spcBef>
                <a:spcPts val="1085"/>
              </a:spcBef>
              <a:spcAft>
                <a:spcPts val="0"/>
              </a:spcAft>
            </a:pPr>
            <a:r>
              <a:rPr lang="en-US" sz="1400" spc="-10" dirty="0">
                <a:solidFill>
                  <a:srgbClr val="FF0000"/>
                </a:solidFill>
                <a:latin typeface="Arial Bold"/>
                <a:ea typeface="Times New Roman"/>
              </a:rPr>
              <a:t>	computer Department , Islamic Azad University, Torbat-e-Heydariyeh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342" name="Picture 341" descr="8NCAMBC7DBCA1T9EFFCA4N2I0XCAYDBCG7CAADTY7VCA5MOCMRCAKGC95MCAQD3S7KCALFKGHJCAVBLZ6PCA06QOMWCAEFZYIECATMTJOCCA5ZGJ69CAHGRX0JCAG1LVN8CA1NQHIBCAN1XGTZCA1I32WS.jpg"/>
          <p:cNvPicPr>
            <a:picLocks noGrp="1" noChangeAspect="1"/>
          </p:cNvPicPr>
          <p:nvPr isPhoto="1"/>
        </p:nvPicPr>
        <p:blipFill>
          <a:blip r:embed="rId7">
            <a:lum/>
          </a:blip>
          <a:stretch>
            <a:fillRect/>
          </a:stretch>
        </p:blipFill>
        <p:spPr>
          <a:xfrm>
            <a:off x="0" y="6000745"/>
            <a:ext cx="1080102" cy="857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712307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86B2-8025-4671-A086-6274AF234383}" type="slidenum">
              <a:rPr lang="ar-SA" smtClean="0"/>
              <a:pPr/>
              <a:t>28</a:t>
            </a:fld>
            <a:endParaRPr lang="en-US"/>
          </a:p>
        </p:txBody>
      </p:sp>
      <p:pic>
        <p:nvPicPr>
          <p:cNvPr id="3" name="Picture 8" descr="85c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850" y="0"/>
            <a:ext cx="9092299" cy="6823835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71472" y="5500702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4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Zar" pitchFamily="2" charset="-78"/>
              </a:rPr>
              <a:t>تئوری اجتماع پرندگان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a-IR">
              <a:solidFill>
                <a:schemeClr val="bg1"/>
              </a:solidFill>
            </a:endParaRPr>
          </a:p>
        </p:txBody>
      </p:sp>
      <p:sp>
        <p:nvSpPr>
          <p:cNvPr id="3174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FC1DDE-AB8E-417C-8CCF-E24EEACE9655}" type="slidenum">
              <a:rPr lang="fa-IR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fa-IR">
              <a:solidFill>
                <a:schemeClr val="bg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35218" y="600677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4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Zar" pitchFamily="2" charset="-78"/>
              </a:rPr>
              <a:t>از معروفترین هوشهای جمعی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4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Zar" pitchFamily="2" charset="-78"/>
              </a:rPr>
              <a:t>تئوری اجتماع پرندگان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4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Zar" pitchFamily="2" charset="-78"/>
              </a:rPr>
              <a:t>الگوریتم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Zar" pitchFamily="2" charset="-78"/>
              </a:rPr>
              <a:t>PSO </a:t>
            </a:r>
            <a:endParaRPr lang="fa-IR" sz="44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B Zar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863552"/>
            <a:ext cx="5760640" cy="338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4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6629229" cy="37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4840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â«Ù¾Ø±ÙØ¯Ú¯Ø§Ù Ø¯Ø± ÙØ±Ø§Ùâ¬â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303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5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B357-7912-4A1F-A2CD-C648BAC9FAA4}" type="slidenum">
              <a:rPr lang="ar-SA"/>
              <a:pPr/>
              <a:t>31</a:t>
            </a:fld>
            <a:endParaRPr lang="en-US"/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4951413" y="2632075"/>
            <a:ext cx="34369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a-IR" sz="3200" b="1" dirty="0">
                <a:solidFill>
                  <a:srgbClr val="FFFF99"/>
                </a:solidFill>
                <a:latin typeface="VAG Rounded Th" pitchFamily="34" charset="0"/>
                <a:cs typeface="Traffic" pitchFamily="2" charset="-78"/>
              </a:rPr>
              <a:t>با پرواز به شکل </a:t>
            </a:r>
            <a:r>
              <a:rPr lang="en-US" sz="3200" b="1" dirty="0">
                <a:solidFill>
                  <a:srgbClr val="FFFF99"/>
                </a:solidFill>
                <a:latin typeface="VAG Rounded Th" pitchFamily="34" charset="0"/>
                <a:cs typeface="Traffic" pitchFamily="2" charset="-78"/>
              </a:rPr>
              <a:t>V</a:t>
            </a:r>
            <a:r>
              <a:rPr lang="fa-IR" sz="3200" b="1" dirty="0">
                <a:solidFill>
                  <a:srgbClr val="FFFF99"/>
                </a:solidFill>
                <a:latin typeface="VAG Rounded Th" pitchFamily="34" charset="0"/>
                <a:cs typeface="Traffic" pitchFamily="2" charset="-78"/>
              </a:rPr>
              <a:t> .....</a:t>
            </a:r>
            <a:endParaRPr lang="es-ES_tradnl" sz="3200" b="1" dirty="0">
              <a:solidFill>
                <a:srgbClr val="FFFF99"/>
              </a:solidFill>
              <a:latin typeface="VAG Rounded Th" pitchFamily="34" charset="0"/>
              <a:cs typeface="Traffic" pitchFamily="2" charset="-78"/>
            </a:endParaRPr>
          </a:p>
        </p:txBody>
      </p:sp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990600"/>
            <a:ext cx="941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362200"/>
            <a:ext cx="941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457200"/>
            <a:ext cx="941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609600"/>
            <a:ext cx="941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86" name="Picture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038475"/>
            <a:ext cx="941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114800"/>
            <a:ext cx="941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88" name="Picture 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114800"/>
            <a:ext cx="941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/>
    <p:sndAc>
      <p:stSnd>
        <p:snd r:embed="rId3" name="TECL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5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9A77-0852-47D8-BD7D-2EDC428C45BB}" type="slidenum">
              <a:rPr lang="ar-SA"/>
              <a:pPr/>
              <a:t>32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133600"/>
            <a:ext cx="941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3388" y="1752600"/>
            <a:ext cx="9413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7788" y="1447800"/>
            <a:ext cx="9413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2188" y="1133475"/>
            <a:ext cx="9413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038475"/>
            <a:ext cx="941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0988" y="3810000"/>
            <a:ext cx="9413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8188" y="4648200"/>
            <a:ext cx="9413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000364" y="2565400"/>
            <a:ext cx="578327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fa-IR" sz="4400" b="1" dirty="0">
                <a:solidFill>
                  <a:schemeClr val="bg1"/>
                </a:solidFill>
                <a:latin typeface="VAG Rounded Th" pitchFamily="34" charset="0"/>
                <a:cs typeface="B Titr" panose="00000700000000000000" pitchFamily="2" charset="-78"/>
              </a:rPr>
              <a:t>در صورتی که همه يک هدف داشته باشند،</a:t>
            </a:r>
          </a:p>
          <a:p>
            <a:pPr algn="ctr" eaLnBrk="0" hangingPunct="0"/>
            <a:r>
              <a:rPr lang="fa-IR" sz="4400" b="1" dirty="0">
                <a:solidFill>
                  <a:schemeClr val="bg1"/>
                </a:solidFill>
                <a:latin typeface="VAG Rounded Th" pitchFamily="34" charset="0"/>
                <a:cs typeface="B Titr" panose="00000700000000000000" pitchFamily="2" charset="-78"/>
              </a:rPr>
              <a:t>کار گروهی سريعتر و راحت تر به هدف ميرسد.</a:t>
            </a:r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5388" y="5410200"/>
            <a:ext cx="9318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395288" y="6583363"/>
            <a:ext cx="1296987" cy="0"/>
          </a:xfrm>
          <a:prstGeom prst="line">
            <a:avLst/>
          </a:prstGeom>
          <a:noFill/>
          <a:ln w="222250">
            <a:solidFill>
              <a:srgbClr val="006598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9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5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4DABB-9437-4041-8BF7-D0D524AAD550}" type="slidenum">
              <a:rPr lang="ar-SA"/>
              <a:pPr/>
              <a:t>33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133600"/>
            <a:ext cx="941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3388" y="1752600"/>
            <a:ext cx="9413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7788" y="1447800"/>
            <a:ext cx="9413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038475"/>
            <a:ext cx="941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0988" y="3810000"/>
            <a:ext cx="9413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8188" y="4648200"/>
            <a:ext cx="9413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711873" y="285728"/>
            <a:ext cx="84593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fa-IR" sz="4400" b="1" dirty="0">
                <a:solidFill>
                  <a:schemeClr val="bg1"/>
                </a:solidFill>
                <a:latin typeface="VAG Rounded Th" pitchFamily="34" charset="0"/>
                <a:cs typeface="B Titr" panose="00000700000000000000" pitchFamily="2" charset="-78"/>
              </a:rPr>
              <a:t>در صورتی که يک غاز گروه را ترک کند</a:t>
            </a:r>
            <a:r>
              <a:rPr lang="fa-IR" sz="6000" b="1" dirty="0">
                <a:solidFill>
                  <a:srgbClr val="FFFF99"/>
                </a:solidFill>
                <a:latin typeface="VAG Rounded Th" pitchFamily="34" charset="0"/>
                <a:cs typeface="Traffic" pitchFamily="2" charset="-78"/>
              </a:rPr>
              <a:t>....</a:t>
            </a:r>
            <a:endParaRPr lang="es-ES_tradnl" sz="6000" b="1" dirty="0">
              <a:solidFill>
                <a:srgbClr val="FFFF99"/>
              </a:solidFill>
              <a:latin typeface="Times New Roman" pitchFamily="18" charset="0"/>
              <a:cs typeface="Traffic" pitchFamily="2" charset="-78"/>
            </a:endParaRPr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32188" y="1143000"/>
            <a:ext cx="9318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3788" y="2819400"/>
            <a:ext cx="9318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3532188" y="1143000"/>
            <a:ext cx="1371600" cy="1219200"/>
          </a:xfrm>
          <a:prstGeom prst="rect">
            <a:avLst/>
          </a:prstGeom>
          <a:solidFill>
            <a:srgbClr val="006598"/>
          </a:solidFill>
          <a:ln w="9525">
            <a:solidFill>
              <a:srgbClr val="00659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/>
      <p:bldP spid="309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5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8745-3A8C-46D4-A80D-C66225C8136A}" type="slidenum">
              <a:rPr lang="ar-SA"/>
              <a:pPr/>
              <a:t>34</a:t>
            </a:fld>
            <a:endParaRPr lang="en-US"/>
          </a:p>
        </p:txBody>
      </p:sp>
      <p:pic>
        <p:nvPicPr>
          <p:cNvPr id="18434" name="Picture 10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133600"/>
            <a:ext cx="941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10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3388" y="1752600"/>
            <a:ext cx="9413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10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7788" y="1447800"/>
            <a:ext cx="9413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10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038475"/>
            <a:ext cx="941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10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0988" y="3810000"/>
            <a:ext cx="9413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10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8188" y="4648200"/>
            <a:ext cx="9413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44" name="Text Box 1036"/>
          <p:cNvSpPr txBox="1">
            <a:spLocks noChangeArrowheads="1"/>
          </p:cNvSpPr>
          <p:nvPr/>
        </p:nvSpPr>
        <p:spPr bwMode="auto">
          <a:xfrm>
            <a:off x="3443252" y="410873"/>
            <a:ext cx="507209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fa-IR" sz="4400" b="1" dirty="0">
                <a:solidFill>
                  <a:schemeClr val="bg1"/>
                </a:solidFill>
                <a:latin typeface="VAG Rounded Th" pitchFamily="34" charset="0"/>
                <a:cs typeface="B Titr" panose="00000700000000000000" pitchFamily="2" charset="-78"/>
              </a:rPr>
              <a:t>فشار هوا و دشواريهای ناشی از پرواز انفرادی را حس خواهد کرد</a:t>
            </a:r>
            <a:r>
              <a:rPr lang="fa-IR" sz="4800" b="1" dirty="0">
                <a:solidFill>
                  <a:srgbClr val="FFFF99"/>
                </a:solidFill>
                <a:latin typeface="VAG Rounded Th" pitchFamily="34" charset="0"/>
                <a:cs typeface="Traffic" pitchFamily="2" charset="-78"/>
              </a:rPr>
              <a:t>.</a:t>
            </a:r>
            <a:endParaRPr lang="es-ES_tradnl" sz="4800" b="1" dirty="0">
              <a:solidFill>
                <a:srgbClr val="FFFF99"/>
              </a:solidFill>
              <a:latin typeface="Times New Roman" pitchFamily="18" charset="0"/>
              <a:cs typeface="Traffic" pitchFamily="2" charset="-78"/>
            </a:endParaRPr>
          </a:p>
        </p:txBody>
      </p:sp>
      <p:pic>
        <p:nvPicPr>
          <p:cNvPr id="18445" name="Picture 10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3788" y="2819400"/>
            <a:ext cx="9318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5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4169-4342-41E8-8CEC-868EB8327B89}" type="slidenum">
              <a:rPr lang="ar-SA"/>
              <a:pPr/>
              <a:t>35</a:t>
            </a:fld>
            <a:endParaRPr lang="en-US"/>
          </a:p>
        </p:txBody>
      </p:sp>
      <p:pic>
        <p:nvPicPr>
          <p:cNvPr id="10242" name="Picture 1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133600"/>
            <a:ext cx="941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1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3388" y="1752600"/>
            <a:ext cx="9413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1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7788" y="1447800"/>
            <a:ext cx="9413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1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2188" y="1133475"/>
            <a:ext cx="9413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10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038475"/>
            <a:ext cx="941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1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0988" y="3810000"/>
            <a:ext cx="9413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10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8188" y="4648200"/>
            <a:ext cx="9413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6" name="Picture 10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2188" y="1143000"/>
            <a:ext cx="9318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8" name="Text Box 1042"/>
          <p:cNvSpPr txBox="1">
            <a:spLocks noChangeArrowheads="1"/>
          </p:cNvSpPr>
          <p:nvPr/>
        </p:nvSpPr>
        <p:spPr bwMode="auto">
          <a:xfrm>
            <a:off x="3714744" y="2071678"/>
            <a:ext cx="50038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a-IR" sz="4400" b="1" dirty="0">
                <a:solidFill>
                  <a:schemeClr val="bg1"/>
                </a:solidFill>
                <a:latin typeface="VAG Rounded Th" pitchFamily="34" charset="0"/>
                <a:cs typeface="B Titr" panose="00000700000000000000" pitchFamily="2" charset="-78"/>
              </a:rPr>
              <a:t>در آنصورت سريعا“ به وضعيت اوليه بازگشته تا بتواند از قدرت پرواز گروه استفاده نمايد...</a:t>
            </a:r>
            <a:endParaRPr lang="es-ES_tradnl" sz="4400" b="1" dirty="0">
              <a:solidFill>
                <a:schemeClr val="bg1"/>
              </a:solidFill>
              <a:latin typeface="VAG Rounded Th" pitchFamily="34" charset="0"/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5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133600"/>
            <a:ext cx="941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3388" y="1752600"/>
            <a:ext cx="9413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7788" y="1447800"/>
            <a:ext cx="9413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2188" y="1133475"/>
            <a:ext cx="9413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038475"/>
            <a:ext cx="941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0988" y="3810000"/>
            <a:ext cx="9413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8188" y="4648200"/>
            <a:ext cx="9413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32188" y="1143000"/>
            <a:ext cx="9318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2478881" y="2348077"/>
            <a:ext cx="626110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fa-IR" sz="4400" b="1" dirty="0">
                <a:solidFill>
                  <a:schemeClr val="bg1"/>
                </a:solidFill>
                <a:latin typeface="VAG Rounded Th" pitchFamily="34" charset="0"/>
                <a:cs typeface="B Titr" panose="00000700000000000000" pitchFamily="2" charset="-78"/>
              </a:rPr>
              <a:t>با ماندن در گروه و متحد ماندن همه افراد گروه متقاعد خواهند شد که يکديگر را کمک نمايند.</a:t>
            </a:r>
            <a:endParaRPr lang="es-ES_tradnl" sz="4400" b="1" dirty="0">
              <a:solidFill>
                <a:schemeClr val="bg1"/>
              </a:solidFill>
              <a:latin typeface="VAG Rounded Th" pitchFamily="34" charset="0"/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 build="allAtOnce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5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401E3-6B10-4BFC-A321-2520494657A5}" type="slidenum">
              <a:rPr lang="ar-SA"/>
              <a:pPr/>
              <a:t>37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752600"/>
            <a:ext cx="941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447800"/>
            <a:ext cx="941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133475"/>
            <a:ext cx="941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813" y="3038475"/>
            <a:ext cx="9413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810000"/>
            <a:ext cx="941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4648200"/>
            <a:ext cx="941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071802" y="2571744"/>
            <a:ext cx="607219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fa-IR" sz="4400" b="1" dirty="0">
                <a:solidFill>
                  <a:schemeClr val="bg1"/>
                </a:solidFill>
                <a:latin typeface="VAG Rounded Th" pitchFamily="34" charset="0"/>
                <a:cs typeface="B Titr" panose="00000700000000000000" pitchFamily="2" charset="-78"/>
              </a:rPr>
              <a:t>وقتی که جلودار از پرواز خسته ميشود.......</a:t>
            </a:r>
            <a:endParaRPr lang="es-ES_tradnl" sz="4400" b="1" dirty="0">
              <a:solidFill>
                <a:schemeClr val="bg1"/>
              </a:solidFill>
              <a:latin typeface="VAG Rounded Th" pitchFamily="34" charset="0"/>
              <a:cs typeface="B Titr" panose="00000700000000000000" pitchFamily="2" charset="-78"/>
            </a:endParaRPr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2133600"/>
            <a:ext cx="9318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5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9926-F22F-4A58-B01C-6961C5141273}" type="slidenum">
              <a:rPr lang="ar-SA"/>
              <a:pPr/>
              <a:t>38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752600"/>
            <a:ext cx="941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447800"/>
            <a:ext cx="941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813" y="3038475"/>
            <a:ext cx="9413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810000"/>
            <a:ext cx="941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133600"/>
            <a:ext cx="941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732612" y="1996202"/>
            <a:ext cx="376872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fa-IR" sz="4400" b="1" dirty="0">
                <a:solidFill>
                  <a:schemeClr val="bg1"/>
                </a:solidFill>
                <a:latin typeface="VAG Rounded Th" pitchFamily="34" charset="0"/>
                <a:cs typeface="B Titr" panose="00000700000000000000" pitchFamily="2" charset="-78"/>
              </a:rPr>
              <a:t>... به انتهای </a:t>
            </a:r>
            <a:r>
              <a:rPr lang="en-US" sz="4400" b="1" dirty="0">
                <a:solidFill>
                  <a:schemeClr val="bg1"/>
                </a:solidFill>
                <a:latin typeface="VAG Rounded Th" pitchFamily="34" charset="0"/>
                <a:cs typeface="B Titr" panose="00000700000000000000" pitchFamily="2" charset="-78"/>
              </a:rPr>
              <a:t>V </a:t>
            </a:r>
            <a:r>
              <a:rPr lang="fa-IR" sz="4400" b="1" dirty="0">
                <a:solidFill>
                  <a:schemeClr val="bg1"/>
                </a:solidFill>
                <a:latin typeface="VAG Rounded Th" pitchFamily="34" charset="0"/>
                <a:cs typeface="B Titr" panose="00000700000000000000" pitchFamily="2" charset="-78"/>
              </a:rPr>
              <a:t> رفته و غاز ديگری جايش را خواهد گرفت.</a:t>
            </a:r>
            <a:endParaRPr lang="es-ES_tradnl" sz="4400" b="1" dirty="0">
              <a:solidFill>
                <a:schemeClr val="bg1"/>
              </a:solidFill>
              <a:latin typeface="VAG Rounded Th" pitchFamily="34" charset="0"/>
              <a:cs typeface="B Titr" panose="00000700000000000000" pitchFamily="2" charset="-78"/>
            </a:endParaRPr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4648200"/>
            <a:ext cx="941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1125538"/>
            <a:ext cx="9318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5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2B03-1DF4-42AF-919D-5F2A3FACB8F9}" type="slidenum">
              <a:rPr lang="ar-SA"/>
              <a:pPr/>
              <a:t>39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752600"/>
            <a:ext cx="941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447800"/>
            <a:ext cx="941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813" y="3038475"/>
            <a:ext cx="9413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810000"/>
            <a:ext cx="941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133600"/>
            <a:ext cx="941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143000"/>
            <a:ext cx="9318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4648200"/>
            <a:ext cx="941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4857752" y="928670"/>
            <a:ext cx="353853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fa-IR" sz="4400" b="1" dirty="0">
                <a:solidFill>
                  <a:schemeClr val="bg1"/>
                </a:solidFill>
                <a:latin typeface="VAG Rounded Th" pitchFamily="34" charset="0"/>
                <a:cs typeface="B Titr" panose="00000700000000000000" pitchFamily="2" charset="-78"/>
              </a:rPr>
              <a:t>برای انجام رهبری مشارکتی،</a:t>
            </a:r>
          </a:p>
          <a:p>
            <a:pPr algn="ctr" eaLnBrk="0" hangingPunct="0"/>
            <a:r>
              <a:rPr lang="fa-IR" sz="4400" b="1" dirty="0">
                <a:solidFill>
                  <a:schemeClr val="bg1"/>
                </a:solidFill>
                <a:latin typeface="VAG Rounded Th" pitchFamily="34" charset="0"/>
                <a:cs typeface="B Titr" panose="00000700000000000000" pitchFamily="2" charset="-78"/>
              </a:rPr>
              <a:t>هميشه بايد مابين همه ما احترام متقابل حاکم باشد.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486B2-8025-4671-A086-6274AF234383}" type="slidenum">
              <a:rPr lang="ar-SA" smtClean="0"/>
              <a:pPr/>
              <a:t>4</a:t>
            </a:fld>
            <a:endParaRPr lang="en-US"/>
          </a:p>
        </p:txBody>
      </p:sp>
      <p:pic>
        <p:nvPicPr>
          <p:cNvPr id="5" name="Picture 4" descr="swarmIntelligence_swarm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35383" cy="6858000"/>
          </a:xfrm>
          <a:prstGeom prst="rect">
            <a:avLst/>
          </a:prstGeom>
        </p:spPr>
      </p:pic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8608" y="188640"/>
            <a:ext cx="4571481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713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5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33FC4-596D-46DE-BB73-C8592B625967}" type="slidenum">
              <a:rPr lang="ar-SA"/>
              <a:pPr/>
              <a:t>40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133600"/>
            <a:ext cx="941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3388" y="1752600"/>
            <a:ext cx="9413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7788" y="1447800"/>
            <a:ext cx="9413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2188" y="1133475"/>
            <a:ext cx="9413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038475"/>
            <a:ext cx="941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0988" y="3810000"/>
            <a:ext cx="9413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8188" y="4648200"/>
            <a:ext cx="9413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 rot="10800000">
            <a:off x="1398588" y="1828800"/>
            <a:ext cx="3429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99"/>
                    </a:gs>
                    <a:gs pos="50000">
                      <a:srgbClr val="FFFFFF"/>
                    </a:gs>
                    <a:gs pos="100000">
                      <a:srgbClr val="FFFF99"/>
                    </a:gs>
                  </a:gsLst>
                  <a:lin ang="162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Woodtype Ornaments 1"/>
              </a:rPr>
              <a:t>g</a:t>
            </a:r>
            <a:endParaRPr lang="fa-IR" sz="3600" kern="10" spc="72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99"/>
                  </a:gs>
                  <a:gs pos="50000">
                    <a:srgbClr val="FFFFFF"/>
                  </a:gs>
                  <a:gs pos="100000">
                    <a:srgbClr val="FFFF99"/>
                  </a:gs>
                </a:gsLst>
                <a:lin ang="16200000" scaled="1"/>
              </a:gradFill>
              <a:effectLst>
                <a:outerShdw dist="45791" dir="3378596" algn="ctr" rotWithShape="0">
                  <a:srgbClr val="4D4D4D"/>
                </a:outerShdw>
              </a:effectLst>
              <a:latin typeface="Woodtype Ornaments 1"/>
            </a:endParaRPr>
          </a:p>
        </p:txBody>
      </p:sp>
      <p:sp>
        <p:nvSpPr>
          <p:cNvPr id="6155" name="WordArt 11"/>
          <p:cNvSpPr>
            <a:spLocks noChangeArrowheads="1" noChangeShapeType="1" noTextEdit="1"/>
          </p:cNvSpPr>
          <p:nvPr/>
        </p:nvSpPr>
        <p:spPr bwMode="auto">
          <a:xfrm rot="10800000">
            <a:off x="2312988" y="1524000"/>
            <a:ext cx="3429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99"/>
                    </a:gs>
                    <a:gs pos="50000">
                      <a:srgbClr val="FFFFFF"/>
                    </a:gs>
                    <a:gs pos="100000">
                      <a:srgbClr val="FFFF99"/>
                    </a:gs>
                  </a:gsLst>
                  <a:lin ang="162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Woodtype Ornaments 1"/>
              </a:rPr>
              <a:t>g</a:t>
            </a:r>
            <a:endParaRPr lang="fa-IR" sz="3600" kern="10" spc="72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99"/>
                  </a:gs>
                  <a:gs pos="50000">
                    <a:srgbClr val="FFFFFF"/>
                  </a:gs>
                  <a:gs pos="100000">
                    <a:srgbClr val="FFFF99"/>
                  </a:gs>
                </a:gsLst>
                <a:lin ang="16200000" scaled="1"/>
              </a:gradFill>
              <a:effectLst>
                <a:outerShdw dist="45791" dir="3378596" algn="ctr" rotWithShape="0">
                  <a:srgbClr val="4D4D4D"/>
                </a:outerShdw>
              </a:effectLst>
              <a:latin typeface="Woodtype Ornaments 1"/>
            </a:endParaRPr>
          </a:p>
        </p:txBody>
      </p:sp>
      <p:sp>
        <p:nvSpPr>
          <p:cNvPr id="6156" name="WordArt 12"/>
          <p:cNvSpPr>
            <a:spLocks noChangeArrowheads="1" noChangeShapeType="1" noTextEdit="1"/>
          </p:cNvSpPr>
          <p:nvPr/>
        </p:nvSpPr>
        <p:spPr bwMode="auto">
          <a:xfrm rot="10800000">
            <a:off x="3227388" y="1219200"/>
            <a:ext cx="3429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99"/>
                    </a:gs>
                    <a:gs pos="50000">
                      <a:srgbClr val="FFFFFF"/>
                    </a:gs>
                    <a:gs pos="100000">
                      <a:srgbClr val="FFFF99"/>
                    </a:gs>
                  </a:gsLst>
                  <a:lin ang="162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Woodtype Ornaments 1"/>
              </a:rPr>
              <a:t>g</a:t>
            </a:r>
            <a:endParaRPr lang="fa-IR" sz="3600" kern="10" spc="72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99"/>
                  </a:gs>
                  <a:gs pos="50000">
                    <a:srgbClr val="FFFFFF"/>
                  </a:gs>
                  <a:gs pos="100000">
                    <a:srgbClr val="FFFF99"/>
                  </a:gs>
                </a:gsLst>
                <a:lin ang="16200000" scaled="1"/>
              </a:gradFill>
              <a:effectLst>
                <a:outerShdw dist="45791" dir="3378596" algn="ctr" rotWithShape="0">
                  <a:srgbClr val="4D4D4D"/>
                </a:outerShdw>
              </a:effectLst>
              <a:latin typeface="Woodtype Ornaments 1"/>
            </a:endParaRPr>
          </a:p>
        </p:txBody>
      </p:sp>
      <p:sp>
        <p:nvSpPr>
          <p:cNvPr id="6157" name="WordArt 13"/>
          <p:cNvSpPr>
            <a:spLocks noChangeArrowheads="1" noChangeShapeType="1" noTextEdit="1"/>
          </p:cNvSpPr>
          <p:nvPr/>
        </p:nvSpPr>
        <p:spPr bwMode="auto">
          <a:xfrm rot="10800000">
            <a:off x="788988" y="3124200"/>
            <a:ext cx="3429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99"/>
                    </a:gs>
                    <a:gs pos="50000">
                      <a:srgbClr val="FFFFFF"/>
                    </a:gs>
                    <a:gs pos="100000">
                      <a:srgbClr val="FFFF99"/>
                    </a:gs>
                  </a:gsLst>
                  <a:lin ang="162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Woodtype Ornaments 1"/>
              </a:rPr>
              <a:t>g</a:t>
            </a:r>
            <a:endParaRPr lang="fa-IR" sz="3600" kern="10" spc="72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99"/>
                  </a:gs>
                  <a:gs pos="50000">
                    <a:srgbClr val="FFFFFF"/>
                  </a:gs>
                  <a:gs pos="100000">
                    <a:srgbClr val="FFFF99"/>
                  </a:gs>
                </a:gsLst>
                <a:lin ang="16200000" scaled="1"/>
              </a:gradFill>
              <a:effectLst>
                <a:outerShdw dist="45791" dir="3378596" algn="ctr" rotWithShape="0">
                  <a:srgbClr val="4D4D4D"/>
                </a:outerShdw>
              </a:effectLst>
              <a:latin typeface="Woodtype Ornaments 1"/>
            </a:endParaRPr>
          </a:p>
        </p:txBody>
      </p:sp>
      <p:sp>
        <p:nvSpPr>
          <p:cNvPr id="6158" name="WordArt 14"/>
          <p:cNvSpPr>
            <a:spLocks noChangeArrowheads="1" noChangeShapeType="1" noTextEdit="1"/>
          </p:cNvSpPr>
          <p:nvPr/>
        </p:nvSpPr>
        <p:spPr bwMode="auto">
          <a:xfrm rot="10800000">
            <a:off x="1246188" y="3962400"/>
            <a:ext cx="3429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99"/>
                    </a:gs>
                    <a:gs pos="50000">
                      <a:srgbClr val="FFFFFF"/>
                    </a:gs>
                    <a:gs pos="100000">
                      <a:srgbClr val="FFFF99"/>
                    </a:gs>
                  </a:gsLst>
                  <a:lin ang="162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Woodtype Ornaments 1"/>
              </a:rPr>
              <a:t>g</a:t>
            </a:r>
            <a:endParaRPr lang="fa-IR" sz="3600" kern="10" spc="72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99"/>
                  </a:gs>
                  <a:gs pos="50000">
                    <a:srgbClr val="FFFFFF"/>
                  </a:gs>
                  <a:gs pos="100000">
                    <a:srgbClr val="FFFF99"/>
                  </a:gs>
                </a:gsLst>
                <a:lin ang="16200000" scaled="1"/>
              </a:gradFill>
              <a:effectLst>
                <a:outerShdw dist="45791" dir="3378596" algn="ctr" rotWithShape="0">
                  <a:srgbClr val="4D4D4D"/>
                </a:outerShdw>
              </a:effectLst>
              <a:latin typeface="Woodtype Ornaments 1"/>
            </a:endParaRPr>
          </a:p>
        </p:txBody>
      </p:sp>
      <p:sp>
        <p:nvSpPr>
          <p:cNvPr id="6159" name="WordArt 15"/>
          <p:cNvSpPr>
            <a:spLocks noChangeArrowheads="1" noChangeShapeType="1" noTextEdit="1"/>
          </p:cNvSpPr>
          <p:nvPr/>
        </p:nvSpPr>
        <p:spPr bwMode="auto">
          <a:xfrm rot="10800000">
            <a:off x="1703388" y="4800600"/>
            <a:ext cx="3429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99"/>
                    </a:gs>
                    <a:gs pos="50000">
                      <a:srgbClr val="FFFFFF"/>
                    </a:gs>
                    <a:gs pos="100000">
                      <a:srgbClr val="FFFF99"/>
                    </a:gs>
                  </a:gsLst>
                  <a:lin ang="162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Woodtype Ornaments 1"/>
              </a:rPr>
              <a:t>g</a:t>
            </a:r>
            <a:endParaRPr lang="fa-IR" sz="3600" kern="10" spc="72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99"/>
                  </a:gs>
                  <a:gs pos="50000">
                    <a:srgbClr val="FFFFFF"/>
                  </a:gs>
                  <a:gs pos="100000">
                    <a:srgbClr val="FFFF99"/>
                  </a:gs>
                </a:gsLst>
                <a:lin ang="16200000" scaled="1"/>
              </a:gradFill>
              <a:effectLst>
                <a:outerShdw dist="45791" dir="3378596" algn="ctr" rotWithShape="0">
                  <a:srgbClr val="4D4D4D"/>
                </a:outerShdw>
              </a:effectLst>
              <a:latin typeface="Woodtype Ornaments 1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3825875" y="1962808"/>
            <a:ext cx="5156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a-IR" sz="4400" b="1" dirty="0">
                <a:solidFill>
                  <a:schemeClr val="bg1"/>
                </a:solidFill>
                <a:latin typeface="VAG Rounded Th" pitchFamily="34" charset="0"/>
                <a:cs typeface="B Titr" panose="00000700000000000000" pitchFamily="2" charset="-78"/>
              </a:rPr>
              <a:t>غازهائی که به صورت  </a:t>
            </a:r>
            <a:r>
              <a:rPr lang="en-US" sz="4400" b="1" dirty="0">
                <a:solidFill>
                  <a:schemeClr val="bg1"/>
                </a:solidFill>
                <a:latin typeface="VAG Rounded Th" pitchFamily="34" charset="0"/>
                <a:cs typeface="B Titr" panose="00000700000000000000" pitchFamily="2" charset="-78"/>
              </a:rPr>
              <a:t>V</a:t>
            </a:r>
            <a:r>
              <a:rPr lang="fa-IR" sz="4400" b="1" dirty="0">
                <a:solidFill>
                  <a:schemeClr val="bg1"/>
                </a:solidFill>
                <a:latin typeface="VAG Rounded Th" pitchFamily="34" charset="0"/>
                <a:cs typeface="B Titr" panose="00000700000000000000" pitchFamily="2" charset="-78"/>
              </a:rPr>
              <a:t> حرکت ميکنند ، هر از گاهی از خود صدا (کوااا) در ميآورند تا غازهای جلوئی را تشويق به ادامه مسير نمايند ....</a:t>
            </a:r>
            <a:endParaRPr lang="es-ES_tradnl" sz="4400" b="1" dirty="0">
              <a:solidFill>
                <a:schemeClr val="bg1"/>
              </a:solidFill>
              <a:latin typeface="VAG Rounded Th" pitchFamily="34" charset="0"/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0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5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CB0B-CE95-4401-8807-94FC61CDB0E6}" type="slidenum">
              <a:rPr lang="ar-SA"/>
              <a:pPr/>
              <a:t>41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133600"/>
            <a:ext cx="941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3388" y="1752600"/>
            <a:ext cx="9413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7788" y="1447800"/>
            <a:ext cx="9413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2188" y="1133475"/>
            <a:ext cx="9413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038475"/>
            <a:ext cx="941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8188" y="4648200"/>
            <a:ext cx="9413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2564669" y="2071678"/>
            <a:ext cx="546014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fa-IR" sz="4400" b="1" dirty="0">
                <a:solidFill>
                  <a:schemeClr val="bg1"/>
                </a:solidFill>
                <a:latin typeface="VAG Rounded Th" pitchFamily="34" charset="0"/>
                <a:cs typeface="B Titr" panose="00000700000000000000" pitchFamily="2" charset="-78"/>
              </a:rPr>
              <a:t>وقتيکه يک غاز مريض،</a:t>
            </a:r>
          </a:p>
          <a:p>
            <a:pPr eaLnBrk="0" hangingPunct="0"/>
            <a:r>
              <a:rPr lang="fa-IR" sz="4400" b="1" dirty="0">
                <a:solidFill>
                  <a:schemeClr val="bg1"/>
                </a:solidFill>
                <a:latin typeface="VAG Rounded Th" pitchFamily="34" charset="0"/>
                <a:cs typeface="B Titr" panose="00000700000000000000" pitchFamily="2" charset="-78"/>
              </a:rPr>
              <a:t> زخمی ويا خسته ميشود....</a:t>
            </a:r>
            <a:endParaRPr lang="es-ES_tradnl" sz="4400" b="1" dirty="0">
              <a:solidFill>
                <a:schemeClr val="bg1"/>
              </a:solidFill>
              <a:latin typeface="VAG Rounded Th" pitchFamily="34" charset="0"/>
              <a:cs typeface="B Titr" panose="00000700000000000000" pitchFamily="2" charset="-78"/>
            </a:endParaRPr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0988" y="3810000"/>
            <a:ext cx="9413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0988" y="3810000"/>
            <a:ext cx="9318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5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51C5-85F5-4693-A8ED-EA20F7802426}" type="slidenum">
              <a:rPr lang="ar-SA"/>
              <a:pPr/>
              <a:t>42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133600"/>
            <a:ext cx="941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3388" y="1752600"/>
            <a:ext cx="9413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7788" y="1447800"/>
            <a:ext cx="9413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5029200"/>
            <a:ext cx="941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038475"/>
            <a:ext cx="941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9413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5486400"/>
            <a:ext cx="9318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707904" y="357166"/>
            <a:ext cx="503605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fa-IR" sz="4000" b="1" dirty="0">
                <a:solidFill>
                  <a:schemeClr val="bg1"/>
                </a:solidFill>
                <a:latin typeface="VAG Rounded Th" pitchFamily="34" charset="0"/>
                <a:cs typeface="B Titr" panose="00000700000000000000" pitchFamily="2" charset="-78"/>
              </a:rPr>
              <a:t>غازهای ديگری هم با او گروه را ترک ميکنند تا از او مراقبت کرده و به وی کمک کنند.</a:t>
            </a:r>
          </a:p>
          <a:p>
            <a:pPr eaLnBrk="0" hangingPunct="0"/>
            <a:r>
              <a:rPr lang="fa-IR" sz="4000" b="1" dirty="0">
                <a:solidFill>
                  <a:schemeClr val="bg1"/>
                </a:solidFill>
                <a:latin typeface="VAG Rounded Th" pitchFamily="34" charset="0"/>
                <a:cs typeface="B Titr" panose="00000700000000000000" pitchFamily="2" charset="-78"/>
              </a:rPr>
              <a:t>تا زمانی که آن غاز بميرد و يا قادر به پرواز مجدد باشد، </a:t>
            </a:r>
            <a:endParaRPr lang="es-ES_tradnl" sz="4000" b="1" dirty="0">
              <a:solidFill>
                <a:schemeClr val="bg1"/>
              </a:solidFill>
              <a:latin typeface="VAG Rounded Th" pitchFamily="34" charset="0"/>
              <a:cs typeface="B Titr" panose="00000700000000000000" pitchFamily="2" charset="-78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itle 2"/>
          <p:cNvSpPr txBox="1">
            <a:spLocks/>
          </p:cNvSpPr>
          <p:nvPr/>
        </p:nvSpPr>
        <p:spPr bwMode="auto">
          <a:xfrm>
            <a:off x="4572000" y="76200"/>
            <a:ext cx="373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8263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>
              <a:buClr>
                <a:srgbClr val="FF388C"/>
              </a:buClr>
              <a:buFont typeface="Wingdings 2" panose="05020102010507070707" pitchFamily="18" charset="2"/>
              <a:buNone/>
            </a:pPr>
            <a:r>
              <a:rPr lang="fa-IR" sz="2300" b="1">
                <a:solidFill>
                  <a:prstClr val="white"/>
                </a:solidFill>
                <a:latin typeface="Times New Roman" panose="02020603050405020304" pitchFamily="18" charset="0"/>
              </a:rPr>
              <a:t>الگوریتم کلونی زنبورعسل مصنوعی</a:t>
            </a:r>
            <a:endParaRPr lang="en-US" sz="23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Image result for â«Ø¢ÛÙ Ø²ÙØ¨ÙØ± Ø¹Ø³Ùâ¬â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2" y="37105"/>
            <a:ext cx="9110688" cy="682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501988"/>
      </p:ext>
    </p:extLst>
  </p:cSld>
  <p:clrMapOvr>
    <a:masterClrMapping/>
  </p:clrMapOvr>
  <p:transition spd="slow">
    <p:wheel spokes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2" y="332656"/>
            <a:ext cx="616267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Subtitle 2"/>
          <p:cNvSpPr txBox="1">
            <a:spLocks/>
          </p:cNvSpPr>
          <p:nvPr/>
        </p:nvSpPr>
        <p:spPr bwMode="auto">
          <a:xfrm>
            <a:off x="4572000" y="76200"/>
            <a:ext cx="373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8263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>
              <a:buClr>
                <a:srgbClr val="FF388C"/>
              </a:buClr>
              <a:buFont typeface="Wingdings 2" panose="05020102010507070707" pitchFamily="18" charset="2"/>
              <a:buNone/>
            </a:pPr>
            <a:r>
              <a:rPr lang="fa-IR" sz="2300" b="1">
                <a:solidFill>
                  <a:prstClr val="white"/>
                </a:solidFill>
                <a:latin typeface="Times New Roman" panose="02020603050405020304" pitchFamily="18" charset="0"/>
              </a:rPr>
              <a:t>الگوریتم کلونی زنبورعسل مصنوعی</a:t>
            </a:r>
            <a:endParaRPr lang="en-US" sz="23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310752"/>
      </p:ext>
    </p:extLst>
  </p:cSld>
  <p:clrMapOvr>
    <a:masterClrMapping/>
  </p:clrMapOvr>
  <p:transition spd="slow">
    <p:wheel spokes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990600"/>
            <a:ext cx="8229600" cy="5135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  <a:defRPr/>
            </a:pPr>
            <a:r>
              <a:rPr lang="fa-IR" dirty="0">
                <a:solidFill>
                  <a:srgbClr val="C00000"/>
                </a:solidFill>
                <a:latin typeface="Times New Roman" panose="02020603050405020304" pitchFamily="18" charset="0"/>
              </a:rPr>
              <a:t>فرآیند های انتخاب در الگوریتم کلونی زنبور عسل مصنوعی</a:t>
            </a:r>
          </a:p>
          <a:p>
            <a:pPr algn="r" rtl="1">
              <a:defRPr/>
            </a:pPr>
            <a:endParaRPr lang="fa-IR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lvl="1" algn="r" rtl="1">
              <a:buFont typeface="Arial" panose="020B0604020202020204" pitchFamily="34" charset="0"/>
              <a:buChar char="•"/>
              <a:defRPr/>
            </a:pPr>
            <a:r>
              <a:rPr lang="fa-IR" dirty="0">
                <a:solidFill>
                  <a:prstClr val="black"/>
                </a:solidFill>
                <a:latin typeface="Times New Roman" panose="02020603050405020304" pitchFamily="18" charset="0"/>
              </a:rPr>
              <a:t>فرآیند انتخاب سراسری</a:t>
            </a:r>
          </a:p>
          <a:p>
            <a:pPr lvl="1" algn="r" rtl="1">
              <a:buFont typeface="Arial" panose="020B0604020202020204" pitchFamily="34" charset="0"/>
              <a:buChar char="•"/>
              <a:defRPr/>
            </a:pPr>
            <a:r>
              <a:rPr lang="fa-IR" dirty="0">
                <a:solidFill>
                  <a:prstClr val="black"/>
                </a:solidFill>
                <a:latin typeface="Times New Roman" panose="02020603050405020304" pitchFamily="18" charset="0"/>
              </a:rPr>
              <a:t>فرآیند انتخاب محلی توسط زنبور های کارگر</a:t>
            </a:r>
          </a:p>
          <a:p>
            <a:pPr lvl="1" algn="r" rtl="1">
              <a:buFont typeface="Arial" panose="020B0604020202020204" pitchFamily="34" charset="0"/>
              <a:buChar char="•"/>
              <a:defRPr/>
            </a:pPr>
            <a:r>
              <a:rPr lang="fa-IR" dirty="0">
                <a:solidFill>
                  <a:prstClr val="black"/>
                </a:solidFill>
                <a:latin typeface="Times New Roman" panose="02020603050405020304" pitchFamily="18" charset="0"/>
              </a:rPr>
              <a:t>فرآیند انتخاب محلی توسط زنبورهای ناظر</a:t>
            </a:r>
          </a:p>
          <a:p>
            <a:pPr lvl="1" algn="r" rtl="1">
              <a:buFont typeface="Arial" panose="020B0604020202020204" pitchFamily="34" charset="0"/>
              <a:buChar char="•"/>
              <a:defRPr/>
            </a:pPr>
            <a:r>
              <a:rPr lang="fa-IR" dirty="0">
                <a:solidFill>
                  <a:prstClr val="black"/>
                </a:solidFill>
                <a:latin typeface="Times New Roman" panose="02020603050405020304" pitchFamily="18" charset="0"/>
              </a:rPr>
              <a:t>فرآیند انتخاب تصادفی توسط زنبور پیشاهنگ</a:t>
            </a:r>
          </a:p>
          <a:p>
            <a:pPr lvl="1" algn="r" rtl="1">
              <a:buFont typeface="Arial" panose="020B0604020202020204" pitchFamily="34" charset="0"/>
              <a:buChar char="•"/>
              <a:defRPr/>
            </a:pPr>
            <a:endParaRPr lang="fa-IR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lvl="1" algn="r" rtl="1">
              <a:buFont typeface="Arial" panose="020B0604020202020204" pitchFamily="34" charset="0"/>
              <a:buChar char="•"/>
              <a:defRPr/>
            </a:pPr>
            <a:endParaRPr lang="fa-IR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lvl="1" algn="r" rtl="1">
              <a:buFont typeface="Arial" panose="020B0604020202020204" pitchFamily="34" charset="0"/>
              <a:buChar char="•"/>
              <a:defRPr/>
            </a:pPr>
            <a:endParaRPr lang="fa-IR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lvl="1" algn="r" rtl="1">
              <a:buFont typeface="Arial" panose="020B0604020202020204" pitchFamily="34" charset="0"/>
              <a:buChar char="•"/>
              <a:defRPr/>
            </a:pPr>
            <a:endParaRPr lang="fa-IR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lvl="1" algn="r" rtl="1">
              <a:buFont typeface="Arial" panose="020B0604020202020204" pitchFamily="34" charset="0"/>
              <a:buChar char="•"/>
              <a:defRPr/>
            </a:pPr>
            <a:endParaRPr lang="fa-IR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r" rtl="1">
              <a:defRPr/>
            </a:pPr>
            <a:endParaRPr lang="fa-IR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Subtitle 2"/>
          <p:cNvSpPr txBox="1">
            <a:spLocks/>
          </p:cNvSpPr>
          <p:nvPr/>
        </p:nvSpPr>
        <p:spPr bwMode="auto">
          <a:xfrm>
            <a:off x="4572000" y="76200"/>
            <a:ext cx="373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8263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>
              <a:buClr>
                <a:srgbClr val="FF388C"/>
              </a:buClr>
              <a:buFont typeface="Wingdings 2" panose="05020102010507070707" pitchFamily="18" charset="2"/>
              <a:buNone/>
            </a:pPr>
            <a:r>
              <a:rPr lang="fa-IR" sz="2300" b="1">
                <a:solidFill>
                  <a:prstClr val="white"/>
                </a:solidFill>
                <a:latin typeface="Times New Roman" panose="02020603050405020304" pitchFamily="18" charset="0"/>
              </a:rPr>
              <a:t>الگوریتم کلونی زنبورعسل مصنوعی</a:t>
            </a:r>
            <a:endParaRPr lang="en-US" sz="23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719001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 txBox="1">
            <a:spLocks/>
          </p:cNvSpPr>
          <p:nvPr/>
        </p:nvSpPr>
        <p:spPr bwMode="auto">
          <a:xfrm>
            <a:off x="4572000" y="76200"/>
            <a:ext cx="373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8263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>
              <a:buClr>
                <a:srgbClr val="FF388C"/>
              </a:buClr>
              <a:buFont typeface="Wingdings 2" panose="05020102010507070707" pitchFamily="18" charset="2"/>
              <a:buNone/>
            </a:pPr>
            <a:r>
              <a:rPr lang="fa-IR" sz="2300" b="1">
                <a:solidFill>
                  <a:prstClr val="white"/>
                </a:solidFill>
                <a:latin typeface="Times New Roman" panose="02020603050405020304" pitchFamily="18" charset="0"/>
              </a:rPr>
              <a:t>الگوریتم کلونی زنبورعسل مصنوعی</a:t>
            </a:r>
            <a:endParaRPr lang="en-US" sz="23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0" y="4619625"/>
            <a:ext cx="3619500" cy="43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21599" y="1371600"/>
            <a:ext cx="4100803" cy="523220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1">
              <a:defRPr/>
            </a:pPr>
            <a:r>
              <a:rPr lang="fa-IR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مقداردهی اولیه به منابع غذایی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3000" y="2852738"/>
            <a:ext cx="6858000" cy="113506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fa-IR" sz="24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ابتدا منابع غذایی، یا پاسخ هایی اولیه مسأله به صورت تصافی از طریق معادله 1، مقدار دهی اولیه می شوند.</a:t>
            </a:r>
          </a:p>
        </p:txBody>
      </p:sp>
      <p:sp>
        <p:nvSpPr>
          <p:cNvPr id="13320" name="Rectangle 4"/>
          <p:cNvSpPr>
            <a:spLocks noChangeArrowheads="1"/>
          </p:cNvSpPr>
          <p:nvPr/>
        </p:nvSpPr>
        <p:spPr bwMode="auto">
          <a:xfrm>
            <a:off x="6850063" y="4643438"/>
            <a:ext cx="542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90979"/>
      </p:ext>
    </p:extLst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4572000" y="76200"/>
            <a:ext cx="373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8263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>
              <a:buClr>
                <a:srgbClr val="FF388C"/>
              </a:buClr>
              <a:buFont typeface="Wingdings 2" panose="05020102010507070707" pitchFamily="18" charset="2"/>
              <a:buNone/>
            </a:pPr>
            <a:r>
              <a:rPr lang="fa-IR" sz="2300" b="1">
                <a:solidFill>
                  <a:prstClr val="white"/>
                </a:solidFill>
                <a:latin typeface="Times New Roman" panose="02020603050405020304" pitchFamily="18" charset="0"/>
              </a:rPr>
              <a:t>الگوریتم کلونی زنبورعسل مصنوعی</a:t>
            </a:r>
            <a:endParaRPr lang="en-US" sz="23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681038"/>
            <a:ext cx="616267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2057400"/>
            <a:ext cx="70104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indent="-457200" algn="ctr">
              <a:defRPr/>
            </a:pPr>
            <a:r>
              <a:rPr lang="fa-IR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زنبورهای کارگر به سمت منابع غذایی حرکت می کنند.</a:t>
            </a:r>
          </a:p>
          <a:p>
            <a:pPr marL="0" lvl="1" algn="ctr">
              <a:defRPr/>
            </a:pPr>
            <a:r>
              <a:rPr lang="fa-IR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 منابع غذایی همان موقعیت زنبورها در فضای مسأله است.</a:t>
            </a:r>
          </a:p>
        </p:txBody>
      </p:sp>
    </p:spTree>
    <p:extLst>
      <p:ext uri="{BB962C8B-B14F-4D97-AF65-F5344CB8AC3E}">
        <p14:creationId xmlns:p14="http://schemas.microsoft.com/office/powerpoint/2010/main" val="2765444590"/>
      </p:ext>
    </p:extLst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5600700"/>
            <a:ext cx="3714750" cy="64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ubtitle 2"/>
          <p:cNvSpPr txBox="1">
            <a:spLocks/>
          </p:cNvSpPr>
          <p:nvPr/>
        </p:nvSpPr>
        <p:spPr bwMode="auto">
          <a:xfrm>
            <a:off x="4572000" y="76200"/>
            <a:ext cx="373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8263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>
              <a:buClr>
                <a:srgbClr val="FF388C"/>
              </a:buClr>
              <a:buFont typeface="Wingdings 2" panose="05020102010507070707" pitchFamily="18" charset="2"/>
              <a:buNone/>
            </a:pPr>
            <a:r>
              <a:rPr lang="fa-IR" sz="2300" b="1">
                <a:solidFill>
                  <a:prstClr val="white"/>
                </a:solidFill>
                <a:latin typeface="Times New Roman" panose="02020603050405020304" pitchFamily="18" charset="0"/>
              </a:rPr>
              <a:t>الگوریتم کلونی زنبورعسل مصنوعی</a:t>
            </a:r>
            <a:endParaRPr lang="en-US" sz="23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185863"/>
            <a:ext cx="60007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295400" y="1185863"/>
            <a:ext cx="6781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lvl="1" algn="just"/>
            <a:r>
              <a:rPr lang="fa-IR" sz="2800">
                <a:solidFill>
                  <a:prstClr val="black"/>
                </a:solidFill>
                <a:latin typeface="Times New Roman" panose="02020603050405020304" pitchFamily="18" charset="0"/>
              </a:rPr>
              <a:t>هر زنبور کارگر، به طور تصادفی یک همسایه انتخاب می کند و از طریق معادله 2، به سمت آن حرکت می کند.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6884988" y="5715000"/>
            <a:ext cx="544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616"/>
      </p:ext>
    </p:extLst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نکته مهم &#10;اگر موقعیت جدید )منطقه غذایی جدید( کیفیت بهتری )شهد &#10;بیشتری( داشت زنبور در منطقه جدید باقی میماند در غیر این &#10;صو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6688" y="1422400"/>
            <a:ext cx="6076950" cy="456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Subtitle 2"/>
          <p:cNvSpPr txBox="1">
            <a:spLocks/>
          </p:cNvSpPr>
          <p:nvPr/>
        </p:nvSpPr>
        <p:spPr bwMode="auto">
          <a:xfrm>
            <a:off x="4572000" y="76200"/>
            <a:ext cx="373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8263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>
              <a:buClr>
                <a:srgbClr val="FF388C"/>
              </a:buClr>
              <a:buFont typeface="Wingdings 2" panose="05020102010507070707" pitchFamily="18" charset="2"/>
              <a:buNone/>
            </a:pPr>
            <a:r>
              <a:rPr lang="fa-IR" sz="2300" b="1">
                <a:solidFill>
                  <a:prstClr val="white"/>
                </a:solidFill>
                <a:latin typeface="Times New Roman" panose="02020603050405020304" pitchFamily="18" charset="0"/>
              </a:rPr>
              <a:t>الگوریتم کلونی زنبورعسل مصنوعی</a:t>
            </a:r>
            <a:endParaRPr lang="en-US" sz="23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80916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620688"/>
            <a:ext cx="7467600" cy="2044824"/>
          </a:xfrm>
        </p:spPr>
        <p:txBody>
          <a:bodyPr>
            <a:normAutofit fontScale="92500"/>
          </a:bodyPr>
          <a:lstStyle/>
          <a:p>
            <a:pPr marL="0" indent="0" algn="just" rtl="1">
              <a:buNone/>
            </a:pPr>
            <a:r>
              <a:rPr lang="fa-IR" sz="4000" dirty="0">
                <a:cs typeface="B Nazanin" panose="00000400000000000000" pitchFamily="2" charset="-78"/>
              </a:rPr>
              <a:t>دراین ارائه هدف آن است به بررسی برخی از موجودات طبیعی بپردازیم که از یک الگوریتم هوشمند برای رسیدن به هدف استفاده می کنند.</a:t>
            </a:r>
          </a:p>
          <a:p>
            <a:pPr marL="0" indent="0" algn="r">
              <a:buNone/>
            </a:pPr>
            <a:endParaRPr lang="fa-IR" sz="40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40" y="2780928"/>
            <a:ext cx="716239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369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شاخص محاکمه &#10;این شاخص شمارنده تعداد دفعات متوالی حرکت زنبور با عدم &#10;بهبود است. &#10;اگر زنبوری مقدار شاخص محاکمش از حد معین شد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19200"/>
            <a:ext cx="6076950" cy="456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Subtitle 2"/>
          <p:cNvSpPr txBox="1">
            <a:spLocks/>
          </p:cNvSpPr>
          <p:nvPr/>
        </p:nvSpPr>
        <p:spPr bwMode="auto">
          <a:xfrm>
            <a:off x="4572000" y="76200"/>
            <a:ext cx="373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8263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>
              <a:buClr>
                <a:srgbClr val="FF388C"/>
              </a:buClr>
              <a:buFont typeface="Wingdings 2" panose="05020102010507070707" pitchFamily="18" charset="2"/>
              <a:buNone/>
            </a:pPr>
            <a:r>
              <a:rPr lang="fa-IR" sz="2300" b="1">
                <a:solidFill>
                  <a:prstClr val="white"/>
                </a:solidFill>
                <a:latin typeface="Times New Roman" panose="02020603050405020304" pitchFamily="18" charset="0"/>
              </a:rPr>
              <a:t>الگوریتم کلونی زنبورعسل مصنوعی</a:t>
            </a:r>
            <a:endParaRPr lang="en-US" sz="23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017881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1163" y="1190625"/>
            <a:ext cx="5781675" cy="447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ubtitle 2"/>
          <p:cNvSpPr txBox="1">
            <a:spLocks/>
          </p:cNvSpPr>
          <p:nvPr/>
        </p:nvSpPr>
        <p:spPr bwMode="auto">
          <a:xfrm>
            <a:off x="4572000" y="76200"/>
            <a:ext cx="373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8263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>
              <a:buClr>
                <a:srgbClr val="FF388C"/>
              </a:buClr>
              <a:buFont typeface="Wingdings 2" panose="05020102010507070707" pitchFamily="18" charset="2"/>
              <a:buNone/>
            </a:pPr>
            <a:r>
              <a:rPr lang="fa-IR" sz="2300" b="1">
                <a:solidFill>
                  <a:prstClr val="white"/>
                </a:solidFill>
                <a:latin typeface="Times New Roman" panose="02020603050405020304" pitchFamily="18" charset="0"/>
              </a:rPr>
              <a:t>الگوریتم کلونی زنبورعسل مصنوعی</a:t>
            </a:r>
            <a:endParaRPr lang="en-US" sz="23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308264"/>
      </p:ext>
    </p:extLst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04800" y="4114800"/>
            <a:ext cx="8229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fa-IR" sz="2000" dirty="0">
                <a:solidFill>
                  <a:prstClr val="black"/>
                </a:solidFill>
                <a:latin typeface="Times New Roman" panose="02020603050405020304" pitchFamily="18" charset="0"/>
              </a:rPr>
              <a:t>حرکت زنبورهای ناظر به منابع غذایی با احتمال محاسبه شده از طریق چرخ رولت با استفاده از معادلات زیر و تعیین محله های جدید:</a:t>
            </a:r>
          </a:p>
          <a:p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1117600"/>
            <a:ext cx="5178425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3152775" y="695325"/>
            <a:ext cx="2838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fa-IR" sz="2800" b="1">
                <a:solidFill>
                  <a:srgbClr val="C00000"/>
                </a:solidFill>
                <a:latin typeface="Times New Roman" panose="02020603050405020304" pitchFamily="18" charset="0"/>
              </a:rPr>
              <a:t>حرکت زنبورهای ناظر </a:t>
            </a:r>
            <a:endParaRPr lang="en-US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724400"/>
            <a:ext cx="33337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Subtitle 2"/>
          <p:cNvSpPr txBox="1">
            <a:spLocks/>
          </p:cNvSpPr>
          <p:nvPr/>
        </p:nvSpPr>
        <p:spPr bwMode="auto">
          <a:xfrm>
            <a:off x="4572000" y="76200"/>
            <a:ext cx="373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8263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12395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1325563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17827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2399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26971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1543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>
              <a:buClr>
                <a:srgbClr val="FF388C"/>
              </a:buClr>
              <a:buFont typeface="Wingdings 2" panose="05020102010507070707" pitchFamily="18" charset="2"/>
              <a:buNone/>
            </a:pPr>
            <a:r>
              <a:rPr lang="fa-IR" sz="2300" b="1">
                <a:solidFill>
                  <a:prstClr val="white"/>
                </a:solidFill>
                <a:latin typeface="Times New Roman" panose="02020603050405020304" pitchFamily="18" charset="0"/>
              </a:rPr>
              <a:t>الگوریتم کلونی زنبورعسل مصنوعی</a:t>
            </a:r>
            <a:endParaRPr lang="en-US" sz="23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6710363" y="4899025"/>
            <a:ext cx="48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6705600" y="5505450"/>
            <a:ext cx="48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n-US" sz="2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en-US" sz="2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14559"/>
      </p:ext>
    </p:extLst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9060" y="260648"/>
            <a:ext cx="278430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7864" y="1988840"/>
            <a:ext cx="2923258" cy="199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84" y="271538"/>
            <a:ext cx="2852959" cy="215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28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67544" y="3479156"/>
            <a:ext cx="332405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572000" y="4365104"/>
            <a:ext cx="35917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fa-IR" sz="2400" b="1" dirty="0">
                <a:latin typeface="VAG Rounded Th" pitchFamily="34" charset="0"/>
                <a:cs typeface="B Titr" panose="00000700000000000000" pitchFamily="2" charset="-78"/>
              </a:rPr>
              <a:t>الگوریتمهای جمعی بسیاری در طبیعت وجود دارد که منتظر کشف توسط انسان هستند....</a:t>
            </a:r>
            <a:endParaRPr lang="es-ES_tradnl" sz="2400" b="1" dirty="0">
              <a:latin typeface="VAG Rounded Th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943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28662" y="214290"/>
            <a:ext cx="7824790" cy="135732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small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            هرموجود</a:t>
            </a:r>
            <a:r>
              <a:rPr kumimoji="0" lang="fa-IR" sz="4400" b="0" i="0" u="none" strike="noStrike" kern="1200" cap="small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 زنده چه تنها و چه در جمع الگوریتم دارد</a:t>
            </a:r>
            <a:r>
              <a:rPr kumimoji="0" lang="fa-IR" sz="4400" b="0" i="0" u="none" strike="noStrike" kern="1200" cap="small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!</a:t>
            </a:r>
          </a:p>
        </p:txBody>
      </p:sp>
      <p:pic>
        <p:nvPicPr>
          <p:cNvPr id="8" name="Picture 7" descr="think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2000240"/>
            <a:ext cx="2433053" cy="34290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51520" y="2000240"/>
            <a:ext cx="6159628" cy="3429000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cs typeface="B Zar" pitchFamily="2" charset="-78"/>
              </a:rPr>
              <a:t>الگوریتمهای اجتماعی قابلیت بقا به جانداران را می دهد.</a:t>
            </a:r>
            <a:endParaRPr lang="en-US" dirty="0">
              <a:cs typeface="B Zar" pitchFamily="2" charset="-78"/>
            </a:endParaRPr>
          </a:p>
          <a:p>
            <a:pPr algn="r" rtl="1"/>
            <a:r>
              <a:rPr lang="fa-IR" dirty="0">
                <a:cs typeface="B Zar" pitchFamily="2" charset="-78"/>
              </a:rPr>
              <a:t>هوش گروهی قدرت بیشتری از هوش طبیعی دارد!</a:t>
            </a:r>
          </a:p>
          <a:p>
            <a:pPr algn="r" rtl="1"/>
            <a:r>
              <a:rPr lang="fa-IR" dirty="0">
                <a:cs typeface="B Zar" pitchFamily="2" charset="-78"/>
              </a:rPr>
              <a:t>بسیاری از مسائل سخت وپیچیده بشر با این الگوریتمها حل می شود!</a:t>
            </a:r>
          </a:p>
          <a:p>
            <a:pPr algn="r" rtl="1"/>
            <a:r>
              <a:rPr lang="fa-IR" dirty="0">
                <a:cs typeface="B Zar" pitchFamily="2" charset="-78"/>
              </a:rPr>
              <a:t>کشف این الگوریتمها نیاز به تامل دارد.</a:t>
            </a:r>
          </a:p>
          <a:p>
            <a:pPr algn="r" rtl="1"/>
            <a:r>
              <a:rPr lang="fa-IR" dirty="0">
                <a:cs typeface="B Zar" pitchFamily="2" charset="-78"/>
              </a:rPr>
              <a:t>افلا ینظرون ، افلا یعقلون ،افلا یتدبرون ،.....!!</a:t>
            </a:r>
          </a:p>
          <a:p>
            <a:pPr algn="r" rtl="1"/>
            <a:r>
              <a:rPr lang="fa-IR" dirty="0">
                <a:cs typeface="B Zar" pitchFamily="2" charset="-78"/>
              </a:rPr>
              <a:t>که یک ساعت تفکر بهتراست از .......عبادت !</a:t>
            </a:r>
          </a:p>
          <a:p>
            <a:pPr algn="r" rtl="1"/>
            <a:endParaRPr lang="fa-IR" dirty="0">
              <a:cs typeface="B Zar" pitchFamily="2" charset="-78"/>
            </a:endParaRPr>
          </a:p>
          <a:p>
            <a:pPr algn="r" rtl="1"/>
            <a:endParaRPr lang="fa-IR" dirty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i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71670" y="571480"/>
            <a:ext cx="4487014" cy="5429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5720" y="428604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44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Zar" pitchFamily="2" charset="-78"/>
              </a:rPr>
              <a:t>هوش طبیعی چیست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57158" y="6000768"/>
            <a:ext cx="8001024" cy="8572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neural intelligence </a:t>
            </a:r>
            <a:endParaRPr lang="fa-IR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572428" cy="128588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cs typeface="B Titr" pitchFamily="2" charset="-78"/>
              </a:rPr>
              <a:t>!</a:t>
            </a:r>
            <a:r>
              <a:rPr lang="fa-IR" sz="4800" dirty="0">
                <a:cs typeface="B Titr" pitchFamily="2" charset="-78"/>
              </a:rPr>
              <a:t>هوش فقط مخصوص انسان نیست</a:t>
            </a:r>
          </a:p>
        </p:txBody>
      </p:sp>
      <p:pic>
        <p:nvPicPr>
          <p:cNvPr id="4" name="Picture 4" descr="F:\我的文档\My Pictures\快乐的19种方法\7。保持幽默感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857364"/>
            <a:ext cx="5143536" cy="4721615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500694" y="1857364"/>
            <a:ext cx="3214710" cy="192882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b="0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همه</a:t>
            </a:r>
            <a:r>
              <a:rPr kumimoji="0" lang="fa-IR" b="0" i="0" u="none" strike="noStrike" kern="1200" cap="small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 حیوانات وخلایق هوش دارند</a:t>
            </a:r>
            <a:endParaRPr kumimoji="0" lang="fa-IR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b="0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هوش فقط</a:t>
            </a:r>
            <a:r>
              <a:rPr kumimoji="0" lang="fa-IR" b="0" i="0" u="none" strike="noStrike" kern="1200" cap="small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 قابلیت حل معما نیست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b="0" i="0" u="none" strike="noStrike" kern="1200" cap="small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هر رفتار طبیعی موجودات براساس نوعی هوش است.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cap="small" baseline="0" dirty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فتبارک ....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2924944"/>
            <a:ext cx="3214710" cy="2428892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4800" dirty="0">
                <a:cs typeface="B Titr" pitchFamily="2" charset="-78"/>
              </a:rPr>
              <a:t>هوش طبیعی : گاهی ابداع راه حلی برای بدست آوردن غذااست!</a:t>
            </a:r>
          </a:p>
        </p:txBody>
      </p:sp>
      <p:pic>
        <p:nvPicPr>
          <p:cNvPr id="4" name="Picture 4" descr="F:\我的文档\My Pictures\快乐的19种方法\11。常和别人保持合作,并从中获得乐趣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4533077" cy="5248572"/>
          </a:xfrm>
          <a:prstGeom prst="rect">
            <a:avLst/>
          </a:prstGeom>
          <a:noFill/>
        </p:spPr>
      </p:pic>
      <p:pic>
        <p:nvPicPr>
          <p:cNvPr id="5" name="Picture 4" descr="8NCAMBC7DBCA1T9EFFCA4N2I0XCAYDBCG7CAADTY7VCA5MOCMRCAKGC95MCAQD3S7KCALFKGHJCAVBLZ6PCA06QOMWCAEFZYIECATMTJOCCA5ZGJ69CAHGRX0JCAG1LVN8CA1NQHIBCAN1XGTZCA1I32WS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6120940"/>
            <a:ext cx="928662" cy="737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467600" cy="1143000"/>
          </a:xfrm>
        </p:spPr>
        <p:txBody>
          <a:bodyPr>
            <a:noAutofit/>
          </a:bodyPr>
          <a:lstStyle/>
          <a:p>
            <a:r>
              <a:rPr lang="fa-IR" sz="4400" dirty="0">
                <a:cs typeface="B Titr" pitchFamily="2" charset="-78"/>
              </a:rPr>
              <a:t>هوش طبیعی :گاهی همزیستی مسالمت آمیزاست!</a:t>
            </a:r>
          </a:p>
        </p:txBody>
      </p:sp>
      <p:pic>
        <p:nvPicPr>
          <p:cNvPr id="5" name="Picture 4" descr="F:\我的文档\My Pictures\快乐的19种方法\6。学会和各种人愉快的相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5857916" cy="4403332"/>
          </a:xfrm>
          <a:prstGeom prst="rect">
            <a:avLst/>
          </a:prstGeom>
          <a:noFill/>
        </p:spPr>
      </p:pic>
      <p:pic>
        <p:nvPicPr>
          <p:cNvPr id="4" name="Picture 3" descr="8NCAMBC7DBCA1T9EFFCA4N2I0XCAYDBCG7CAADTY7VCA5MOCMRCAKGC95MCAQD3S7KCALFKGHJCAVBLZ6PCA06QOMWCAEFZYIECATMTJOCCA5ZGJ69CAHGRX0JCAG1LVN8CA1NQHIBCAN1XGTZCA1I32WS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6215082"/>
            <a:ext cx="810047" cy="642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iel">
  <a:themeElements>
    <a:clrScheme name="Custom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5587</TotalTime>
  <Words>1240</Words>
  <Application>Microsoft Office PowerPoint</Application>
  <PresentationFormat>On-screen Show (4:3)</PresentationFormat>
  <Paragraphs>211</Paragraphs>
  <Slides>54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73" baseType="lpstr">
      <vt:lpstr>Arial</vt:lpstr>
      <vt:lpstr>Arial Bold</vt:lpstr>
      <vt:lpstr>B Nazanin</vt:lpstr>
      <vt:lpstr>B Titr</vt:lpstr>
      <vt:lpstr>B Zar</vt:lpstr>
      <vt:lpstr>Calibri</vt:lpstr>
      <vt:lpstr>Calibri Light</vt:lpstr>
      <vt:lpstr>Century Gothic</vt:lpstr>
      <vt:lpstr>Century Schoolbook</vt:lpstr>
      <vt:lpstr>Comic Sans MS</vt:lpstr>
      <vt:lpstr>Times New Roman</vt:lpstr>
      <vt:lpstr>Traffic</vt:lpstr>
      <vt:lpstr>VAG Rounded Th</vt:lpstr>
      <vt:lpstr>Wingdings</vt:lpstr>
      <vt:lpstr>Wingdings 2</vt:lpstr>
      <vt:lpstr>Woodtype Ornaments 1</vt:lpstr>
      <vt:lpstr>Default Design</vt:lpstr>
      <vt:lpstr>Oriel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!هوش فقط مخصوص انسان نیست</vt:lpstr>
      <vt:lpstr>هوش طبیعی : گاهی ابداع راه حلی برای بدست آوردن غذااست!</vt:lpstr>
      <vt:lpstr>هوش طبیعی :گاهی همزیستی مسالمت آمیزاست!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برخی از مهمترین الگوریتمهایی که از طبیعت الهام گرفته شده است: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 Colony Optimization</dc:title>
  <dc:creator>hafez</dc:creator>
  <cp:lastModifiedBy>Iman</cp:lastModifiedBy>
  <cp:revision>84</cp:revision>
  <cp:lastPrinted>2018-06-24T06:50:52Z</cp:lastPrinted>
  <dcterms:created xsi:type="dcterms:W3CDTF">2010-12-09T08:15:37Z</dcterms:created>
  <dcterms:modified xsi:type="dcterms:W3CDTF">2023-10-08T13:30:47Z</dcterms:modified>
</cp:coreProperties>
</file>